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6" r:id="rId4"/>
    <p:sldId id="267" r:id="rId5"/>
    <p:sldId id="257" r:id="rId6"/>
    <p:sldId id="269" r:id="rId7"/>
    <p:sldId id="271" r:id="rId8"/>
    <p:sldId id="270" r:id="rId9"/>
    <p:sldId id="272" r:id="rId10"/>
    <p:sldId id="259" r:id="rId11"/>
    <p:sldId id="274" r:id="rId12"/>
    <p:sldId id="262" r:id="rId13"/>
    <p:sldId id="275" r:id="rId14"/>
    <p:sldId id="260" r:id="rId15"/>
    <p:sldId id="276" r:id="rId16"/>
    <p:sldId id="263" r:id="rId17"/>
    <p:sldId id="264" r:id="rId18"/>
    <p:sldId id="265" r:id="rId19"/>
    <p:sldId id="278" r:id="rId20"/>
    <p:sldId id="279" r:id="rId21"/>
    <p:sldId id="277" r:id="rId22"/>
    <p:sldId id="281" r:id="rId23"/>
    <p:sldId id="282" r:id="rId24"/>
    <p:sldId id="283" r:id="rId25"/>
    <p:sldId id="284" r:id="rId26"/>
    <p:sldId id="286" r:id="rId27"/>
    <p:sldId id="285" r:id="rId2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441" autoAdjust="0"/>
    <p:restoredTop sz="94660"/>
  </p:normalViewPr>
  <p:slideViewPr>
    <p:cSldViewPr>
      <p:cViewPr>
        <p:scale>
          <a:sx n="50" d="100"/>
          <a:sy n="50" d="100"/>
        </p:scale>
        <p:origin x="-2148" y="-8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02/06/2013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02/06/2013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02/06/2013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02/06/2013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02/06/2013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02/06/2013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02/06/2013</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02/06/2013</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02/06/2013</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02/06/2013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02/06/2013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02/06/2013</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planet-terre.ens-lyon.fr/planetterre/objets/Images/Img083/83-chondrite-maroc-legende.jpg"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http://planet-terre.ens-lyon.fr/planetterre/objets/Images/Img083/83-chondrite-maroc-legende.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planet-terre.ens-lyon.fr/planetterre/objets/Images/td-chimie-Terre-intro/image005.jpg" TargetMode="External"/><Relationship Id="rId1" Type="http://schemas.openxmlformats.org/officeDocument/2006/relationships/slideLayout" Target="../slideLayouts/slideLayout2.xml"/><Relationship Id="rId4" Type="http://schemas.openxmlformats.org/officeDocument/2006/relationships/hyperlink" Target="http://www.nasa.gov/images/content/113419main_image_feature_314_eagle_full_ys.jp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dirty="0"/>
          </a:p>
        </p:txBody>
      </p:sp>
      <p:graphicFrame>
        <p:nvGraphicFramePr>
          <p:cNvPr id="6" name="Objet 5"/>
          <p:cNvGraphicFramePr>
            <a:graphicFrameLocks noChangeAspect="1"/>
          </p:cNvGraphicFramePr>
          <p:nvPr/>
        </p:nvGraphicFramePr>
        <p:xfrm>
          <a:off x="514248" y="500042"/>
          <a:ext cx="8115501" cy="5857916"/>
        </p:xfrm>
        <a:graphic>
          <a:graphicData uri="http://schemas.openxmlformats.org/presentationml/2006/ole">
            <p:oleObj spid="_x0000_s1027" name="Image bitmap" r:id="rId3" imgW="5238095" imgH="3780952" progId="PBrush">
              <p:embed/>
            </p:oleObj>
          </a:graphicData>
        </a:graphic>
      </p:graphicFrame>
      <p:sp>
        <p:nvSpPr>
          <p:cNvPr id="7" name="ZoneTexte 6"/>
          <p:cNvSpPr txBox="1"/>
          <p:nvPr/>
        </p:nvSpPr>
        <p:spPr>
          <a:xfrm>
            <a:off x="571472" y="642918"/>
            <a:ext cx="8001056" cy="1569660"/>
          </a:xfrm>
          <a:prstGeom prst="rect">
            <a:avLst/>
          </a:prstGeom>
          <a:noFill/>
        </p:spPr>
        <p:txBody>
          <a:bodyPr wrap="square" rtlCol="0">
            <a:spAutoFit/>
          </a:bodyPr>
          <a:lstStyle/>
          <a:p>
            <a:pPr algn="ctr"/>
            <a:r>
              <a:rPr lang="fr-FR" sz="32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Chapitre 2</a:t>
            </a:r>
          </a:p>
          <a:p>
            <a:r>
              <a:rPr lang="fr-F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 l’atmosphère primitive </a:t>
            </a:r>
          </a:p>
          <a:p>
            <a:pPr algn="r"/>
            <a:r>
              <a:rPr lang="fr-F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à l’atmosphère actuelle</a:t>
            </a:r>
            <a:endParaRPr lang="fr-FR"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0" y="1412776"/>
            <a:ext cx="4860032" cy="425769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Les gaz volcaniques</a:t>
            </a:r>
          </a:p>
          <a:p>
            <a:pPr marL="185738" marR="0" lvl="0" algn="just" defTabSz="914400" rtl="0" eaLnBrk="1" fontAlgn="auto" latinLnBrk="0" hangingPunct="1">
              <a:lnSpc>
                <a:spcPct val="100000"/>
              </a:lnSpc>
              <a:spcBef>
                <a:spcPct val="20000"/>
              </a:spcBef>
              <a:spcAft>
                <a:spcPts val="0"/>
              </a:spcAft>
              <a:buClrTx/>
              <a:buSzTx/>
              <a:buFont typeface="Arial" pitchFamily="34" charset="0"/>
              <a:buNone/>
              <a:defRPr/>
            </a:pP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400" b="0" i="0" u="none" strike="noStrike" kern="1200" cap="none" spc="0" normalizeH="0" baseline="0" noProof="0" dirty="0" smtClean="0">
                <a:ln>
                  <a:noFill/>
                </a:ln>
                <a:solidFill>
                  <a:schemeClr val="tx1"/>
                </a:solidFill>
                <a:effectLst/>
                <a:uLnTx/>
                <a:uFillTx/>
                <a:latin typeface="+mn-lt"/>
                <a:ea typeface="+mn-ea"/>
                <a:cs typeface="+mn-cs"/>
              </a:rPr>
              <a:t>Lors des</a:t>
            </a:r>
            <a:r>
              <a:rPr kumimoji="0" lang="fr-FR" sz="2400" b="0" i="0" u="none" strike="noStrike" kern="1200" cap="none" spc="0" normalizeH="0" noProof="0" dirty="0" smtClean="0">
                <a:ln>
                  <a:noFill/>
                </a:ln>
                <a:solidFill>
                  <a:schemeClr val="tx1"/>
                </a:solidFill>
                <a:effectLst/>
                <a:uLnTx/>
                <a:uFillTx/>
                <a:latin typeface="+mn-lt"/>
                <a:ea typeface="+mn-ea"/>
                <a:cs typeface="+mn-cs"/>
              </a:rPr>
              <a:t> activités volcaniques actuelles, les gaz libérés résultent  du dégazage du manteau, donc du même processus à petite échelle que lors de l’Hadéen!</a:t>
            </a:r>
            <a:endParaRPr kumimoji="0" lang="fr-FR"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Espace réservé du contenu 3"/>
          <p:cNvSpPr txBox="1">
            <a:spLocks/>
          </p:cNvSpPr>
          <p:nvPr/>
        </p:nvSpPr>
        <p:spPr>
          <a:xfrm>
            <a:off x="5105400" y="1412776"/>
            <a:ext cx="4038600" cy="4257692"/>
          </a:xfrm>
          <a:prstGeom prst="rect">
            <a:avLst/>
          </a:prstGeom>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Les chondrites:</a:t>
            </a:r>
          </a:p>
          <a:p>
            <a:pPr algn="just">
              <a:spcBef>
                <a:spcPct val="20000"/>
              </a:spcBef>
            </a:pPr>
            <a:r>
              <a:rPr lang="fr-FR" sz="2400" dirty="0" smtClean="0"/>
              <a:t>Météorites apparues en même temps que le reste du système solaire qui témoignent la composition en éléments volatiles de la terre primitive.</a:t>
            </a:r>
          </a:p>
          <a:p>
            <a:pPr marL="342900" marR="0" lvl="0" indent="-342900" algn="just" defTabSz="914400" rtl="0" eaLnBrk="1" fontAlgn="auto" latinLnBrk="0" hangingPunct="1">
              <a:lnSpc>
                <a:spcPct val="100000"/>
              </a:lnSpc>
              <a:spcBef>
                <a:spcPct val="20000"/>
              </a:spcBef>
              <a:spcAft>
                <a:spcPts val="0"/>
              </a:spcAft>
              <a:buClrTx/>
              <a:buSzTx/>
              <a:tabLst/>
              <a:defRPr/>
            </a:pPr>
            <a:endParaRPr lang="fr-FR" sz="2200" dirty="0" smtClean="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endParaRPr kumimoji="0" lang="fr-FR"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22530" name="Picture 2" descr="http://img.over-blog.com/600x375/3/02/18/95/actu-8/Actu-9/Actu-10/actu-12/GasMageik_large.jpg"/>
          <p:cNvPicPr>
            <a:picLocks noChangeAspect="1" noChangeArrowheads="1"/>
          </p:cNvPicPr>
          <p:nvPr/>
        </p:nvPicPr>
        <p:blipFill>
          <a:blip r:embed="rId2" cstate="print"/>
          <a:srcRect/>
          <a:stretch>
            <a:fillRect/>
          </a:stretch>
        </p:blipFill>
        <p:spPr bwMode="auto">
          <a:xfrm>
            <a:off x="467544" y="4005064"/>
            <a:ext cx="3770784" cy="2356740"/>
          </a:xfrm>
          <a:prstGeom prst="rect">
            <a:avLst/>
          </a:prstGeom>
          <a:noFill/>
        </p:spPr>
      </p:pic>
      <p:sp>
        <p:nvSpPr>
          <p:cNvPr id="8" name="Rectangle 7"/>
          <p:cNvSpPr/>
          <p:nvPr/>
        </p:nvSpPr>
        <p:spPr>
          <a:xfrm>
            <a:off x="0" y="0"/>
            <a:ext cx="9396536" cy="1200329"/>
          </a:xfrm>
          <a:prstGeom prst="rect">
            <a:avLst/>
          </a:prstGeom>
        </p:spPr>
        <p:txBody>
          <a:bodyPr wrap="square">
            <a:spAutoFit/>
          </a:bodyPr>
          <a:lstStyle/>
          <a:p>
            <a:pPr lvl="0"/>
            <a:r>
              <a:rPr lang="fr-FR" sz="3600" b="1" dirty="0" smtClean="0">
                <a:solidFill>
                  <a:schemeClr val="accent3">
                    <a:lumMod val="75000"/>
                  </a:schemeClr>
                </a:solidFill>
                <a:latin typeface="+mj-lt"/>
                <a:ea typeface="+mj-ea"/>
                <a:cs typeface="+mj-cs"/>
              </a:rPr>
              <a:t>Détermination de la composition de l’atmosphère primitive, de la Terre Hadéenne. </a:t>
            </a:r>
          </a:p>
        </p:txBody>
      </p:sp>
      <p:pic>
        <p:nvPicPr>
          <p:cNvPr id="22532" name="Picture 4" descr="Section polie d'une chondrite ordinaire"/>
          <p:cNvPicPr>
            <a:picLocks noChangeAspect="1" noChangeArrowheads="1"/>
          </p:cNvPicPr>
          <p:nvPr/>
        </p:nvPicPr>
        <p:blipFill>
          <a:blip r:embed="rId3" cstate="print"/>
          <a:srcRect/>
          <a:stretch>
            <a:fillRect/>
          </a:stretch>
        </p:blipFill>
        <p:spPr bwMode="auto">
          <a:xfrm>
            <a:off x="5364088" y="4077071"/>
            <a:ext cx="3456384" cy="244251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ChangeArrowheads="1"/>
          </p:cNvSpPr>
          <p:nvPr/>
        </p:nvSpPr>
        <p:spPr bwMode="auto">
          <a:xfrm>
            <a:off x="0" y="5949280"/>
            <a:ext cx="6178294"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hlinkClick r:id="rId2"/>
              </a:rPr>
              <a:t>Détail de la chondrite ordinaire présentée, image interprétée</a:t>
            </a:r>
            <a:r>
              <a:rPr kumimoji="0" lang="fr-F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24" name="Picture 4" descr="Détail de la chondrite ordinaire présentée, image interpétée"/>
          <p:cNvPicPr>
            <a:picLocks noChangeAspect="1" noChangeArrowheads="1"/>
          </p:cNvPicPr>
          <p:nvPr/>
        </p:nvPicPr>
        <p:blipFill>
          <a:blip r:embed="rId3" r:link="rId4" cstate="print"/>
          <a:srcRect/>
          <a:stretch>
            <a:fillRect/>
          </a:stretch>
        </p:blipFill>
        <p:spPr bwMode="auto">
          <a:xfrm>
            <a:off x="6070476" y="4509120"/>
            <a:ext cx="3073524" cy="2049016"/>
          </a:xfrm>
          <a:prstGeom prst="rect">
            <a:avLst/>
          </a:prstGeom>
          <a:noFill/>
        </p:spPr>
      </p:pic>
      <p:sp>
        <p:nvSpPr>
          <p:cNvPr id="30726" name="Rectangle 6"/>
          <p:cNvSpPr>
            <a:spLocks noChangeArrowheads="1"/>
          </p:cNvSpPr>
          <p:nvPr/>
        </p:nvSpPr>
        <p:spPr bwMode="auto">
          <a:xfrm>
            <a:off x="6551712" y="6611779"/>
            <a:ext cx="2592288"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Droits réservés - © 2004 Pierre Thomas</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4338" name="Picture 2"/>
          <p:cNvPicPr>
            <a:picLocks noChangeAspect="1" noChangeArrowheads="1"/>
          </p:cNvPicPr>
          <p:nvPr/>
        </p:nvPicPr>
        <p:blipFill>
          <a:blip r:embed="rId5" cstate="print"/>
          <a:srcRect/>
          <a:stretch>
            <a:fillRect/>
          </a:stretch>
        </p:blipFill>
        <p:spPr bwMode="auto">
          <a:xfrm>
            <a:off x="0" y="1412776"/>
            <a:ext cx="9144000" cy="2881142"/>
          </a:xfrm>
          <a:prstGeom prst="rect">
            <a:avLst/>
          </a:prstGeom>
          <a:noFill/>
          <a:ln w="9525">
            <a:noFill/>
            <a:miter lim="800000"/>
            <a:headEnd/>
            <a:tailEnd/>
          </a:ln>
        </p:spPr>
      </p:pic>
      <p:sp>
        <p:nvSpPr>
          <p:cNvPr id="7" name="ZoneTexte 6"/>
          <p:cNvSpPr txBox="1"/>
          <p:nvPr/>
        </p:nvSpPr>
        <p:spPr>
          <a:xfrm>
            <a:off x="0" y="4365104"/>
            <a:ext cx="5724128" cy="1200329"/>
          </a:xfrm>
          <a:prstGeom prst="rect">
            <a:avLst/>
          </a:prstGeom>
          <a:noFill/>
        </p:spPr>
        <p:txBody>
          <a:bodyPr wrap="square" rtlCol="0">
            <a:spAutoFit/>
          </a:bodyPr>
          <a:lstStyle/>
          <a:p>
            <a:r>
              <a:rPr lang="fr-FR" sz="2400" dirty="0" smtClean="0"/>
              <a:t>Nature indifférenciée des chondrites</a:t>
            </a:r>
          </a:p>
          <a:p>
            <a:r>
              <a:rPr lang="fr-FR" sz="2400" dirty="0" smtClean="0"/>
              <a:t>Gaz chondritiques sont obtenus en chauffant la chondrite.</a:t>
            </a:r>
            <a:endParaRPr lang="fr-FR" sz="2400" dirty="0"/>
          </a:p>
        </p:txBody>
      </p:sp>
      <p:sp>
        <p:nvSpPr>
          <p:cNvPr id="8" name="Titre 7"/>
          <p:cNvSpPr>
            <a:spLocks noGrp="1"/>
          </p:cNvSpPr>
          <p:nvPr>
            <p:ph type="title"/>
          </p:nvPr>
        </p:nvSpPr>
        <p:spPr>
          <a:xfrm>
            <a:off x="-324544" y="0"/>
            <a:ext cx="9468544" cy="1200329"/>
          </a:xfrm>
          <a:prstGeom prst="rect">
            <a:avLst/>
          </a:prstGeom>
        </p:spPr>
        <p:txBody>
          <a:bodyPr wrap="square">
            <a:spAutoFit/>
          </a:bodyPr>
          <a:lstStyle/>
          <a:p>
            <a:pPr lvl="0"/>
            <a:r>
              <a:rPr lang="fr-FR" sz="3600" b="1" dirty="0" smtClean="0">
                <a:solidFill>
                  <a:schemeClr val="accent3">
                    <a:lumMod val="75000"/>
                  </a:schemeClr>
                </a:solidFill>
                <a:latin typeface="+mj-lt"/>
                <a:ea typeface="+mj-ea"/>
                <a:cs typeface="+mj-cs"/>
              </a:rPr>
              <a:t>Détermination de la composition de l’atmosphère primitive, de la Terre Hadéenne.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1600201"/>
            <a:ext cx="4038600" cy="4257692"/>
          </a:xfrm>
        </p:spPr>
        <p:txBody>
          <a:bodyPr/>
          <a:lstStyle/>
          <a:p>
            <a:r>
              <a:rPr lang="fr-FR" dirty="0" smtClean="0"/>
              <a:t>Les gaz volcaniques</a:t>
            </a:r>
          </a:p>
          <a:p>
            <a:pPr algn="just">
              <a:buNone/>
            </a:pPr>
            <a:r>
              <a:rPr lang="fr-FR" sz="1600" dirty="0" smtClean="0"/>
              <a:t>        Les roches du manteau contiennent des bulles dont la composition permet de repérer la composition des gaz libérés au début de la vie de la Terre.</a:t>
            </a:r>
          </a:p>
          <a:p>
            <a:pPr algn="just">
              <a:buNone/>
            </a:pPr>
            <a:endParaRPr lang="fr-FR" sz="1600" dirty="0" smtClean="0"/>
          </a:p>
          <a:p>
            <a:pPr algn="just">
              <a:buNone/>
            </a:pPr>
            <a:endParaRPr lang="fr-FR" sz="1600" dirty="0"/>
          </a:p>
        </p:txBody>
      </p:sp>
      <p:sp>
        <p:nvSpPr>
          <p:cNvPr id="4" name="Espace réservé du contenu 3"/>
          <p:cNvSpPr>
            <a:spLocks noGrp="1"/>
          </p:cNvSpPr>
          <p:nvPr>
            <p:ph sz="half" idx="2"/>
          </p:nvPr>
        </p:nvSpPr>
        <p:spPr>
          <a:xfrm>
            <a:off x="4648200" y="1600201"/>
            <a:ext cx="4038600" cy="4257692"/>
          </a:xfrm>
        </p:spPr>
        <p:txBody>
          <a:bodyPr/>
          <a:lstStyle/>
          <a:p>
            <a:pPr algn="just"/>
            <a:r>
              <a:rPr lang="fr-FR" dirty="0" smtClean="0"/>
              <a:t>Les chondrites </a:t>
            </a:r>
          </a:p>
          <a:p>
            <a:pPr algn="just">
              <a:buNone/>
            </a:pPr>
            <a:r>
              <a:rPr lang="fr-FR" sz="1600" dirty="0" smtClean="0"/>
              <a:t>       Météorites apparues en même temps que le reste du système solaire qui témoignent la composition en éléments volatiles de la terre primitive.</a:t>
            </a:r>
          </a:p>
          <a:p>
            <a:pPr algn="just">
              <a:buNone/>
            </a:pPr>
            <a:endParaRPr lang="fr-FR" sz="1600" dirty="0"/>
          </a:p>
        </p:txBody>
      </p:sp>
      <p:pic>
        <p:nvPicPr>
          <p:cNvPr id="17410" name="Picture 2" descr="http://3.bp.blogspot.com/-MLTY435awPc/UEriN2YupbI/AAAAAAAAKWY/-W85XUer-hU/s1600/gaz+chondritique.png"/>
          <p:cNvPicPr>
            <a:picLocks noChangeAspect="1" noChangeArrowheads="1"/>
          </p:cNvPicPr>
          <p:nvPr/>
        </p:nvPicPr>
        <p:blipFill>
          <a:blip r:embed="rId2" cstate="print"/>
          <a:srcRect/>
          <a:stretch>
            <a:fillRect/>
          </a:stretch>
        </p:blipFill>
        <p:spPr bwMode="auto">
          <a:xfrm>
            <a:off x="5143504" y="3286124"/>
            <a:ext cx="3438757" cy="2500330"/>
          </a:xfrm>
          <a:prstGeom prst="rect">
            <a:avLst/>
          </a:prstGeom>
          <a:noFill/>
        </p:spPr>
      </p:pic>
      <p:pic>
        <p:nvPicPr>
          <p:cNvPr id="17412" name="Picture 4" descr="http://3.bp.blogspot.com/-zLEgzfbX9zc/UErimV7sYRI/AAAAAAAAKWg/qNoMmIuJMP4/s1600/gaz+volcaniques.png"/>
          <p:cNvPicPr>
            <a:picLocks noChangeAspect="1" noChangeArrowheads="1"/>
          </p:cNvPicPr>
          <p:nvPr/>
        </p:nvPicPr>
        <p:blipFill>
          <a:blip r:embed="rId3" cstate="print"/>
          <a:srcRect/>
          <a:stretch>
            <a:fillRect/>
          </a:stretch>
        </p:blipFill>
        <p:spPr bwMode="auto">
          <a:xfrm>
            <a:off x="571472" y="3429000"/>
            <a:ext cx="3795735" cy="2069764"/>
          </a:xfrm>
          <a:prstGeom prst="rect">
            <a:avLst/>
          </a:prstGeom>
          <a:noFill/>
        </p:spPr>
      </p:pic>
      <p:sp>
        <p:nvSpPr>
          <p:cNvPr id="8" name="Rectangle 7"/>
          <p:cNvSpPr/>
          <p:nvPr/>
        </p:nvSpPr>
        <p:spPr>
          <a:xfrm>
            <a:off x="179512" y="5733256"/>
            <a:ext cx="8964488" cy="830997"/>
          </a:xfrm>
          <a:prstGeom prst="rect">
            <a:avLst/>
          </a:prstGeom>
        </p:spPr>
        <p:txBody>
          <a:bodyPr wrap="square">
            <a:spAutoFit/>
          </a:bodyPr>
          <a:lstStyle/>
          <a:p>
            <a:r>
              <a:rPr lang="pt-BR" sz="2400" b="1" dirty="0" smtClean="0">
                <a:solidFill>
                  <a:srgbClr val="FF0000"/>
                </a:solidFill>
              </a:rPr>
              <a:t>Composition  de l’atmosphère primitive de la Terre déduite  des données  </a:t>
            </a:r>
            <a:r>
              <a:rPr lang="pt-BR" sz="2400" dirty="0" smtClean="0">
                <a:solidFill>
                  <a:srgbClr val="FF0000"/>
                </a:solidFill>
              </a:rPr>
              <a:t>: 85 % H</a:t>
            </a:r>
            <a:r>
              <a:rPr lang="pt-BR" sz="2400" baseline="-25000" dirty="0" smtClean="0">
                <a:solidFill>
                  <a:srgbClr val="FF0000"/>
                </a:solidFill>
              </a:rPr>
              <a:t>2</a:t>
            </a:r>
            <a:r>
              <a:rPr lang="pt-BR" sz="2400" dirty="0" smtClean="0">
                <a:solidFill>
                  <a:srgbClr val="FF0000"/>
                </a:solidFill>
              </a:rPr>
              <a:t>O (eau), 10 à 15 % de CO</a:t>
            </a:r>
            <a:r>
              <a:rPr lang="pt-BR" sz="2400" baseline="-25000" dirty="0" smtClean="0">
                <a:solidFill>
                  <a:srgbClr val="FF0000"/>
                </a:solidFill>
              </a:rPr>
              <a:t>2</a:t>
            </a:r>
            <a:r>
              <a:rPr lang="pt-BR" sz="2400" dirty="0" smtClean="0">
                <a:solidFill>
                  <a:srgbClr val="FF0000"/>
                </a:solidFill>
              </a:rPr>
              <a:t> et 1 à 3 % de N</a:t>
            </a:r>
            <a:r>
              <a:rPr lang="pt-BR" sz="2400" baseline="-25000" dirty="0" smtClean="0">
                <a:solidFill>
                  <a:srgbClr val="FF0000"/>
                </a:solidFill>
              </a:rPr>
              <a:t>2</a:t>
            </a:r>
            <a:r>
              <a:rPr lang="pt-BR" sz="2400" dirty="0" smtClean="0">
                <a:solidFill>
                  <a:srgbClr val="FF0000"/>
                </a:solidFill>
              </a:rPr>
              <a:t> (diazote).</a:t>
            </a:r>
            <a:endParaRPr lang="fr-FR" sz="2400" dirty="0">
              <a:solidFill>
                <a:srgbClr val="FF0000"/>
              </a:solidFill>
            </a:endParaRPr>
          </a:p>
        </p:txBody>
      </p:sp>
      <p:sp>
        <p:nvSpPr>
          <p:cNvPr id="10" name="Titre 7"/>
          <p:cNvSpPr txBox="1">
            <a:spLocks/>
          </p:cNvSpPr>
          <p:nvPr/>
        </p:nvSpPr>
        <p:spPr>
          <a:xfrm>
            <a:off x="0" y="123110"/>
            <a:ext cx="9684568" cy="1200329"/>
          </a:xfrm>
          <a:prstGeom prst="rect">
            <a:avLst/>
          </a:prstGeom>
        </p:spPr>
        <p:txBody>
          <a:bodyPr vert="horz" wrap="squar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dirty="0" smtClean="0">
                <a:ln>
                  <a:noFill/>
                </a:ln>
                <a:solidFill>
                  <a:schemeClr val="accent3">
                    <a:lumMod val="75000"/>
                  </a:schemeClr>
                </a:solidFill>
                <a:effectLst/>
                <a:uLnTx/>
                <a:uFillTx/>
                <a:latin typeface="+mj-lt"/>
                <a:ea typeface="+mj-ea"/>
                <a:cs typeface="+mj-cs"/>
              </a:rPr>
              <a:t>Détermination de la composition de l’atmosphère primitive, de la Terre Hadéenne.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Rectangle 2"/>
          <p:cNvSpPr/>
          <p:nvPr/>
        </p:nvSpPr>
        <p:spPr>
          <a:xfrm>
            <a:off x="395536" y="2828836"/>
            <a:ext cx="8748464" cy="1323439"/>
          </a:xfrm>
          <a:prstGeom prst="rect">
            <a:avLst/>
          </a:prstGeom>
        </p:spPr>
        <p:txBody>
          <a:bodyPr wrap="square">
            <a:spAutoFit/>
          </a:bodyPr>
          <a:lstStyle/>
          <a:p>
            <a:pPr lvl="0"/>
            <a:r>
              <a:rPr lang="fr-FR" sz="4000" b="1" u="sng" dirty="0" smtClean="0">
                <a:solidFill>
                  <a:srgbClr val="FF0000"/>
                </a:solidFill>
                <a:latin typeface="+mj-lt"/>
                <a:ea typeface="+mj-ea"/>
                <a:cs typeface="+mj-cs"/>
              </a:rPr>
              <a:t>II) Evolution de l’atmosphère au cours de l’histoire de la Terre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143000"/>
          </a:xfrm>
        </p:spPr>
        <p:txBody>
          <a:bodyPr>
            <a:noAutofit/>
          </a:bodyPr>
          <a:lstStyle/>
          <a:p>
            <a:pPr lvl="0"/>
            <a:r>
              <a:rPr lang="fr-FR" sz="3600" b="1" dirty="0" smtClean="0">
                <a:solidFill>
                  <a:schemeClr val="accent3">
                    <a:lumMod val="75000"/>
                  </a:schemeClr>
                </a:solidFill>
              </a:rPr>
              <a:t>Une évolution particulière de l’atmosphère terrestre</a:t>
            </a:r>
          </a:p>
        </p:txBody>
      </p:sp>
      <p:pic>
        <p:nvPicPr>
          <p:cNvPr id="16386" name="Picture 2"/>
          <p:cNvPicPr>
            <a:picLocks noChangeAspect="1" noChangeArrowheads="1"/>
          </p:cNvPicPr>
          <p:nvPr/>
        </p:nvPicPr>
        <p:blipFill>
          <a:blip r:embed="rId2" cstate="print"/>
          <a:srcRect/>
          <a:stretch>
            <a:fillRect/>
          </a:stretch>
        </p:blipFill>
        <p:spPr bwMode="auto">
          <a:xfrm>
            <a:off x="4860032" y="1060456"/>
            <a:ext cx="3762298" cy="4887904"/>
          </a:xfrm>
          <a:prstGeom prst="rect">
            <a:avLst/>
          </a:prstGeom>
          <a:noFill/>
          <a:ln w="9525">
            <a:noFill/>
            <a:miter lim="800000"/>
            <a:headEnd/>
            <a:tailEnd/>
          </a:ln>
          <a:effectLst/>
        </p:spPr>
      </p:pic>
      <p:sp>
        <p:nvSpPr>
          <p:cNvPr id="5" name="Rectangle 4"/>
          <p:cNvSpPr/>
          <p:nvPr/>
        </p:nvSpPr>
        <p:spPr>
          <a:xfrm>
            <a:off x="0" y="3068960"/>
            <a:ext cx="4572000" cy="3416320"/>
          </a:xfrm>
          <a:prstGeom prst="rect">
            <a:avLst/>
          </a:prstGeom>
        </p:spPr>
        <p:txBody>
          <a:bodyPr>
            <a:spAutoFit/>
          </a:bodyPr>
          <a:lstStyle/>
          <a:p>
            <a:pPr algn="just"/>
            <a:r>
              <a:rPr lang="fr-FR" sz="2400" dirty="0" smtClean="0"/>
              <a:t>Vénus et Mars ont des compositions atmosphériques similaires, la Terre est quant à elle complètement originale. </a:t>
            </a:r>
          </a:p>
          <a:p>
            <a:pPr algn="just"/>
            <a:endParaRPr lang="fr-FR" sz="2400" dirty="0" smtClean="0"/>
          </a:p>
          <a:p>
            <a:pPr algn="just"/>
            <a:r>
              <a:rPr lang="fr-FR" sz="2400" dirty="0" smtClean="0"/>
              <a:t>Par rapport à la composition de l’atmosphère primitive, la Terre a subi une évolution qui lui est spécifique.</a:t>
            </a:r>
            <a:endParaRPr lang="fr-FR" sz="3200" b="1" dirty="0">
              <a:solidFill>
                <a:srgbClr val="FF0000"/>
              </a:solidFill>
            </a:endParaRPr>
          </a:p>
        </p:txBody>
      </p:sp>
      <p:sp>
        <p:nvSpPr>
          <p:cNvPr id="6" name="Rectangle 5"/>
          <p:cNvSpPr/>
          <p:nvPr/>
        </p:nvSpPr>
        <p:spPr>
          <a:xfrm>
            <a:off x="0" y="1484784"/>
            <a:ext cx="4823520" cy="1569660"/>
          </a:xfrm>
          <a:prstGeom prst="rect">
            <a:avLst/>
          </a:prstGeom>
        </p:spPr>
        <p:txBody>
          <a:bodyPr wrap="square">
            <a:spAutoFit/>
          </a:bodyPr>
          <a:lstStyle/>
          <a:p>
            <a:r>
              <a:rPr lang="pt-BR" sz="2400" b="1" dirty="0" smtClean="0"/>
              <a:t>Composition  de l’atmosphère primitive de la Terre </a:t>
            </a:r>
            <a:r>
              <a:rPr lang="pt-BR" sz="2400" dirty="0" smtClean="0"/>
              <a:t>: 85 % H</a:t>
            </a:r>
            <a:r>
              <a:rPr lang="pt-BR" sz="2400" baseline="-25000" dirty="0" smtClean="0"/>
              <a:t>2</a:t>
            </a:r>
            <a:r>
              <a:rPr lang="pt-BR" sz="2400" dirty="0" smtClean="0"/>
              <a:t>O (eau), 10 à 15 % de CO</a:t>
            </a:r>
            <a:r>
              <a:rPr lang="pt-BR" sz="2400" baseline="-25000" dirty="0" smtClean="0"/>
              <a:t>2</a:t>
            </a:r>
            <a:r>
              <a:rPr lang="pt-BR" sz="2400" dirty="0" smtClean="0"/>
              <a:t> et 1 à 3 % de N</a:t>
            </a:r>
            <a:r>
              <a:rPr lang="pt-BR" sz="2400" baseline="-25000" dirty="0" smtClean="0"/>
              <a:t>2</a:t>
            </a:r>
            <a:r>
              <a:rPr lang="pt-BR" sz="2400" dirty="0" smtClean="0"/>
              <a:t> (diazote).</a:t>
            </a:r>
            <a:endParaRPr lang="fr-FR" sz="2400" dirty="0"/>
          </a:p>
        </p:txBody>
      </p:sp>
      <p:sp>
        <p:nvSpPr>
          <p:cNvPr id="7" name="Rectangle 6"/>
          <p:cNvSpPr/>
          <p:nvPr/>
        </p:nvSpPr>
        <p:spPr>
          <a:xfrm>
            <a:off x="4860032" y="6072206"/>
            <a:ext cx="3998248" cy="707886"/>
          </a:xfrm>
          <a:prstGeom prst="rect">
            <a:avLst/>
          </a:prstGeom>
        </p:spPr>
        <p:txBody>
          <a:bodyPr wrap="square">
            <a:spAutoFit/>
          </a:bodyPr>
          <a:lstStyle/>
          <a:p>
            <a:pPr algn="just"/>
            <a:r>
              <a:rPr lang="pt-BR" sz="2000" b="1" dirty="0" smtClean="0"/>
              <a:t>Composition de l’atmosphère actuelle de la Terre , Mars et Vénus.</a:t>
            </a:r>
            <a:endParaRPr lang="fr-FR"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143000"/>
          </a:xfrm>
        </p:spPr>
        <p:txBody>
          <a:bodyPr>
            <a:noAutofit/>
          </a:bodyPr>
          <a:lstStyle/>
          <a:p>
            <a:pPr lvl="0"/>
            <a:r>
              <a:rPr lang="fr-FR" sz="3600" b="1" dirty="0" smtClean="0">
                <a:solidFill>
                  <a:schemeClr val="accent3">
                    <a:lumMod val="75000"/>
                  </a:schemeClr>
                </a:solidFill>
              </a:rPr>
              <a:t>Une évolution particulière de l’atmosphère terrestre</a:t>
            </a:r>
          </a:p>
        </p:txBody>
      </p:sp>
      <p:graphicFrame>
        <p:nvGraphicFramePr>
          <p:cNvPr id="9" name="Tableau 8"/>
          <p:cNvGraphicFramePr>
            <a:graphicFrameLocks noGrp="1"/>
          </p:cNvGraphicFramePr>
          <p:nvPr/>
        </p:nvGraphicFramePr>
        <p:xfrm>
          <a:off x="0" y="1844824"/>
          <a:ext cx="9144001" cy="4023360"/>
        </p:xfrm>
        <a:graphic>
          <a:graphicData uri="http://schemas.openxmlformats.org/drawingml/2006/table">
            <a:tbl>
              <a:tblPr/>
              <a:tblGrid>
                <a:gridCol w="2123728"/>
                <a:gridCol w="2337655"/>
                <a:gridCol w="2091159"/>
                <a:gridCol w="2591459"/>
              </a:tblGrid>
              <a:tr h="528757">
                <a:tc>
                  <a:txBody>
                    <a:bodyPr/>
                    <a:lstStyle/>
                    <a:p>
                      <a:pPr algn="ctr">
                        <a:spcAft>
                          <a:spcPts val="0"/>
                        </a:spcAft>
                      </a:pPr>
                      <a:r>
                        <a:rPr lang="fr-FR" sz="2400" b="1" dirty="0">
                          <a:latin typeface="Times New Roman"/>
                          <a:ea typeface="Times New Roman"/>
                        </a:rPr>
                        <a:t>Gaz atmosphérique</a:t>
                      </a:r>
                      <a:endParaRPr lang="fr-FR" sz="2400" dirty="0">
                        <a:latin typeface="Times New Roman"/>
                        <a:ea typeface="Times New Roman"/>
                      </a:endParaRPr>
                    </a:p>
                  </a:txBody>
                  <a:tcPr marL="66095" marR="66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2400" b="1" dirty="0">
                          <a:latin typeface="Times New Roman"/>
                          <a:ea typeface="Times New Roman"/>
                        </a:rPr>
                        <a:t>Composition de l’atmosphère primitive (en %)</a:t>
                      </a:r>
                      <a:endParaRPr lang="fr-FR" sz="2400" dirty="0">
                        <a:latin typeface="Times New Roman"/>
                        <a:ea typeface="Times New Roman"/>
                      </a:endParaRPr>
                    </a:p>
                  </a:txBody>
                  <a:tcPr marL="66095" marR="66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2400" b="1" kern="1200" dirty="0" smtClean="0">
                          <a:solidFill>
                            <a:schemeClr val="accent2">
                              <a:lumMod val="75000"/>
                            </a:schemeClr>
                          </a:solidFill>
                          <a:latin typeface="Times New Roman"/>
                          <a:ea typeface="Times New Roman"/>
                          <a:cs typeface="+mn-cs"/>
                        </a:rPr>
                        <a:t>Variation constatée du gaz</a:t>
                      </a:r>
                      <a:endParaRPr lang="fr-FR" sz="2400" b="1" kern="1200" dirty="0">
                        <a:solidFill>
                          <a:schemeClr val="accent2">
                            <a:lumMod val="75000"/>
                          </a:schemeClr>
                        </a:solidFill>
                        <a:latin typeface="Times New Roman"/>
                        <a:ea typeface="Times New Roman"/>
                        <a:cs typeface="+mn-cs"/>
                      </a:endParaRPr>
                    </a:p>
                  </a:txBody>
                  <a:tcPr marL="66095" marR="66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2400" b="1">
                          <a:latin typeface="Times New Roman"/>
                          <a:ea typeface="Times New Roman"/>
                        </a:rPr>
                        <a:t>Composition de l’atmosphère actuelle (en %)</a:t>
                      </a:r>
                      <a:endParaRPr lang="fr-FR" sz="2400">
                        <a:latin typeface="Times New Roman"/>
                        <a:ea typeface="Times New Roman"/>
                      </a:endParaRPr>
                    </a:p>
                  </a:txBody>
                  <a:tcPr marL="66095" marR="66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252">
                <a:tc>
                  <a:txBody>
                    <a:bodyPr/>
                    <a:lstStyle/>
                    <a:p>
                      <a:pPr algn="ctr">
                        <a:spcAft>
                          <a:spcPts val="0"/>
                        </a:spcAft>
                      </a:pPr>
                      <a:r>
                        <a:rPr lang="fr-FR" sz="2400">
                          <a:latin typeface="Times New Roman"/>
                          <a:ea typeface="Times New Roman"/>
                        </a:rPr>
                        <a:t>H</a:t>
                      </a:r>
                      <a:r>
                        <a:rPr lang="fr-FR" sz="2400" baseline="-25000">
                          <a:latin typeface="Times New Roman"/>
                          <a:ea typeface="Times New Roman"/>
                        </a:rPr>
                        <a:t>2</a:t>
                      </a:r>
                      <a:r>
                        <a:rPr lang="fr-FR" sz="2400">
                          <a:latin typeface="Times New Roman"/>
                          <a:ea typeface="Times New Roman"/>
                        </a:rPr>
                        <a:t>O</a:t>
                      </a:r>
                    </a:p>
                  </a:txBody>
                  <a:tcPr marL="66095" marR="66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2400">
                          <a:latin typeface="Times New Roman"/>
                          <a:ea typeface="Times New Roman"/>
                        </a:rPr>
                        <a:t>85 %</a:t>
                      </a:r>
                    </a:p>
                  </a:txBody>
                  <a:tcPr marL="66095" marR="66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2400" i="1" dirty="0" smtClean="0">
                          <a:solidFill>
                            <a:schemeClr val="accent2">
                              <a:lumMod val="75000"/>
                            </a:schemeClr>
                          </a:solidFill>
                          <a:latin typeface="Times New Roman"/>
                          <a:ea typeface="Times New Roman"/>
                        </a:rPr>
                        <a:t>Très</a:t>
                      </a:r>
                      <a:r>
                        <a:rPr lang="fr-FR" sz="2400" i="1" baseline="0" dirty="0" smtClean="0">
                          <a:solidFill>
                            <a:schemeClr val="accent2">
                              <a:lumMod val="75000"/>
                            </a:schemeClr>
                          </a:solidFill>
                          <a:latin typeface="Times New Roman"/>
                          <a:ea typeface="Times New Roman"/>
                        </a:rPr>
                        <a:t> forte diminution</a:t>
                      </a:r>
                      <a:endParaRPr lang="fr-FR" sz="2400" i="1" dirty="0">
                        <a:solidFill>
                          <a:schemeClr val="accent2">
                            <a:lumMod val="75000"/>
                          </a:schemeClr>
                        </a:solidFill>
                        <a:latin typeface="Times New Roman"/>
                        <a:ea typeface="Times New Roman"/>
                      </a:endParaRPr>
                    </a:p>
                  </a:txBody>
                  <a:tcPr marL="66095" marR="66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2400">
                          <a:latin typeface="Times New Roman"/>
                          <a:ea typeface="Times New Roman"/>
                        </a:rPr>
                        <a:t>Traces</a:t>
                      </a:r>
                    </a:p>
                  </a:txBody>
                  <a:tcPr marL="66095" marR="66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252">
                <a:tc>
                  <a:txBody>
                    <a:bodyPr/>
                    <a:lstStyle/>
                    <a:p>
                      <a:pPr algn="ctr">
                        <a:spcAft>
                          <a:spcPts val="0"/>
                        </a:spcAft>
                      </a:pPr>
                      <a:r>
                        <a:rPr lang="fr-FR" sz="2400">
                          <a:latin typeface="Times New Roman"/>
                          <a:ea typeface="Times New Roman"/>
                        </a:rPr>
                        <a:t>CO</a:t>
                      </a:r>
                      <a:r>
                        <a:rPr lang="fr-FR" sz="2400" baseline="-25000">
                          <a:latin typeface="Times New Roman"/>
                          <a:ea typeface="Times New Roman"/>
                        </a:rPr>
                        <a:t>2</a:t>
                      </a:r>
                      <a:endParaRPr lang="fr-FR" sz="2400">
                        <a:latin typeface="Times New Roman"/>
                        <a:ea typeface="Times New Roman"/>
                      </a:endParaRPr>
                    </a:p>
                  </a:txBody>
                  <a:tcPr marL="66095" marR="66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2400">
                          <a:latin typeface="Times New Roman"/>
                          <a:ea typeface="Times New Roman"/>
                        </a:rPr>
                        <a:t>12%</a:t>
                      </a:r>
                    </a:p>
                  </a:txBody>
                  <a:tcPr marL="66095" marR="66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i="1" dirty="0" smtClean="0">
                          <a:solidFill>
                            <a:schemeClr val="accent2">
                              <a:lumMod val="75000"/>
                            </a:schemeClr>
                          </a:solidFill>
                          <a:latin typeface="Times New Roman"/>
                          <a:ea typeface="Times New Roman"/>
                        </a:rPr>
                        <a:t>Très</a:t>
                      </a:r>
                      <a:r>
                        <a:rPr lang="fr-FR" sz="2400" i="1" baseline="0" dirty="0" smtClean="0">
                          <a:solidFill>
                            <a:schemeClr val="accent2">
                              <a:lumMod val="75000"/>
                            </a:schemeClr>
                          </a:solidFill>
                          <a:latin typeface="Times New Roman"/>
                          <a:ea typeface="Times New Roman"/>
                        </a:rPr>
                        <a:t> forte diminution</a:t>
                      </a:r>
                      <a:endParaRPr lang="fr-FR" sz="2400" i="1" dirty="0">
                        <a:latin typeface="Times New Roman"/>
                        <a:ea typeface="Times New Roman"/>
                      </a:endParaRPr>
                    </a:p>
                  </a:txBody>
                  <a:tcPr marL="66095" marR="66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2400">
                          <a:latin typeface="Times New Roman"/>
                          <a:ea typeface="Times New Roman"/>
                        </a:rPr>
                        <a:t>0,036%</a:t>
                      </a:r>
                    </a:p>
                  </a:txBody>
                  <a:tcPr marL="66095" marR="66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252">
                <a:tc>
                  <a:txBody>
                    <a:bodyPr/>
                    <a:lstStyle/>
                    <a:p>
                      <a:pPr algn="ctr">
                        <a:spcAft>
                          <a:spcPts val="0"/>
                        </a:spcAft>
                      </a:pPr>
                      <a:r>
                        <a:rPr lang="fr-FR" sz="2400">
                          <a:latin typeface="Times New Roman"/>
                          <a:ea typeface="Times New Roman"/>
                        </a:rPr>
                        <a:t>N</a:t>
                      </a:r>
                      <a:r>
                        <a:rPr lang="fr-FR" sz="2400" baseline="-25000">
                          <a:latin typeface="Times New Roman"/>
                          <a:ea typeface="Times New Roman"/>
                        </a:rPr>
                        <a:t>2</a:t>
                      </a:r>
                      <a:endParaRPr lang="fr-FR" sz="2400">
                        <a:latin typeface="Times New Roman"/>
                        <a:ea typeface="Times New Roman"/>
                      </a:endParaRPr>
                    </a:p>
                  </a:txBody>
                  <a:tcPr marL="66095" marR="66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2400">
                          <a:latin typeface="Times New Roman"/>
                          <a:ea typeface="Times New Roman"/>
                        </a:rPr>
                        <a:t>5%</a:t>
                      </a:r>
                    </a:p>
                  </a:txBody>
                  <a:tcPr marL="66095" marR="66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i="1" dirty="0" smtClean="0">
                          <a:solidFill>
                            <a:schemeClr val="accent2">
                              <a:lumMod val="75000"/>
                            </a:schemeClr>
                          </a:solidFill>
                          <a:latin typeface="Times New Roman"/>
                          <a:ea typeface="Times New Roman"/>
                        </a:rPr>
                        <a:t>Très</a:t>
                      </a:r>
                      <a:r>
                        <a:rPr lang="fr-FR" sz="2400" i="1" baseline="0" dirty="0" smtClean="0">
                          <a:solidFill>
                            <a:schemeClr val="accent2">
                              <a:lumMod val="75000"/>
                            </a:schemeClr>
                          </a:solidFill>
                          <a:latin typeface="Times New Roman"/>
                          <a:ea typeface="Times New Roman"/>
                        </a:rPr>
                        <a:t> forte augmentation.</a:t>
                      </a:r>
                      <a:endParaRPr lang="fr-FR" sz="2400" i="1" dirty="0">
                        <a:latin typeface="Times New Roman"/>
                        <a:ea typeface="Times New Roman"/>
                      </a:endParaRPr>
                    </a:p>
                  </a:txBody>
                  <a:tcPr marL="66095" marR="66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2400">
                          <a:latin typeface="Times New Roman"/>
                          <a:ea typeface="Times New Roman"/>
                        </a:rPr>
                        <a:t>78%</a:t>
                      </a:r>
                    </a:p>
                  </a:txBody>
                  <a:tcPr marL="66095" marR="66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252">
                <a:tc>
                  <a:txBody>
                    <a:bodyPr/>
                    <a:lstStyle/>
                    <a:p>
                      <a:pPr algn="ctr">
                        <a:spcAft>
                          <a:spcPts val="0"/>
                        </a:spcAft>
                      </a:pPr>
                      <a:r>
                        <a:rPr lang="fr-FR" sz="2400">
                          <a:latin typeface="Times New Roman"/>
                          <a:ea typeface="Times New Roman"/>
                        </a:rPr>
                        <a:t>O</a:t>
                      </a:r>
                      <a:r>
                        <a:rPr lang="fr-FR" sz="2400" baseline="-25000">
                          <a:latin typeface="Times New Roman"/>
                          <a:ea typeface="Times New Roman"/>
                        </a:rPr>
                        <a:t>2</a:t>
                      </a:r>
                      <a:endParaRPr lang="fr-FR" sz="2400">
                        <a:latin typeface="Times New Roman"/>
                        <a:ea typeface="Times New Roman"/>
                      </a:endParaRPr>
                    </a:p>
                  </a:txBody>
                  <a:tcPr marL="66095" marR="66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2400">
                          <a:latin typeface="Times New Roman"/>
                          <a:ea typeface="Times New Roman"/>
                        </a:rPr>
                        <a:t>0%</a:t>
                      </a:r>
                    </a:p>
                  </a:txBody>
                  <a:tcPr marL="66095" marR="66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2400" i="1" dirty="0" smtClean="0">
                          <a:solidFill>
                            <a:schemeClr val="accent2">
                              <a:lumMod val="75000"/>
                            </a:schemeClr>
                          </a:solidFill>
                          <a:latin typeface="Times New Roman"/>
                          <a:ea typeface="Times New Roman"/>
                        </a:rPr>
                        <a:t>Très</a:t>
                      </a:r>
                      <a:r>
                        <a:rPr lang="fr-FR" sz="2400" i="1" baseline="0" dirty="0" smtClean="0">
                          <a:solidFill>
                            <a:schemeClr val="accent2">
                              <a:lumMod val="75000"/>
                            </a:schemeClr>
                          </a:solidFill>
                          <a:latin typeface="Times New Roman"/>
                          <a:ea typeface="Times New Roman"/>
                        </a:rPr>
                        <a:t> forte augmentation</a:t>
                      </a:r>
                      <a:endParaRPr lang="fr-FR" sz="2400" i="1" dirty="0">
                        <a:latin typeface="Times New Roman"/>
                        <a:ea typeface="Times New Roman"/>
                      </a:endParaRPr>
                    </a:p>
                  </a:txBody>
                  <a:tcPr marL="66095" marR="66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2400" dirty="0">
                          <a:latin typeface="Times New Roman"/>
                          <a:ea typeface="Times New Roman"/>
                        </a:rPr>
                        <a:t>21%</a:t>
                      </a:r>
                    </a:p>
                  </a:txBody>
                  <a:tcPr marL="66095" marR="66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36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60648"/>
            <a:ext cx="8229600" cy="648072"/>
          </a:xfrm>
        </p:spPr>
        <p:txBody>
          <a:bodyPr>
            <a:noAutofit/>
          </a:bodyPr>
          <a:lstStyle/>
          <a:p>
            <a:r>
              <a:rPr lang="fr-FR" sz="3600" b="1" dirty="0" smtClean="0">
                <a:solidFill>
                  <a:schemeClr val="accent3">
                    <a:lumMod val="75000"/>
                  </a:schemeClr>
                </a:solidFill>
              </a:rPr>
              <a:t>Les étapes de l’évolution de l’atmosphère</a:t>
            </a:r>
            <a:endParaRPr lang="fr-FR" sz="3600" b="1" dirty="0">
              <a:solidFill>
                <a:schemeClr val="accent3">
                  <a:lumMod val="75000"/>
                </a:schemeClr>
              </a:solidFill>
            </a:endParaRPr>
          </a:p>
        </p:txBody>
      </p:sp>
      <p:sp>
        <p:nvSpPr>
          <p:cNvPr id="19460" name="AutoShape 4" descr="data:image/jpeg;base64,/9j/4AAQSkZJRgABAQAAAQABAAD/2wCEAAkGBhQSEBUUExQUFBUWGBkaGBUYFxgXHhcZFRoYFRUXGR4YHiYeFxojGhQaHy8gIycpMCwsFR8xNTAqNSYrLCkBCQoKDgwOGg8PGjUkHyQpNSksLCk1NSwtKSksMCkqLCkpKSkpKiwpKSwpLDUsKSwpKTQpKSksKSwpLykpKSkpLP/AABEIAM4A9QMBIgACEQEDEQH/xAAbAAACAwEBAQAAAAAAAAAAAAAAAwIEBQYBB//EAEgQAAIBAwEEBQcICAUEAgMAAAECEQADIRIEEyIxBQZBUWEUMnGBkaGxI0JSU2KSwdEVFjNygpOi0iRDsuHwBzRj8ZTCVHN0/8QAGAEBAQEBAQAAAAAAAAAAAAAAAAEDAgT/xAAsEQEAAQIEAwcFAQEAAAAAAAAAAQIRAxITUWGB8CEiMTJBkaFicbHR8VJC/9oADAMBAAIRAxEAPwD6/f6Vbyjc27esqqPcYsECJcZ1WMEu3ybmMebzyKRd64bKqljdwPsXDI0PcDKAsshS07BhIIRoOKsbX0IHvC6Ll222lVcIwAuKjMyK0gkQXbKlTxkTFZ46kWNGktdIC6Flhw2xavWEtrjzVTaLkTJlpJMUFkdbNmlRvDLHTGi5g6lt8XDwDVcQS0DjBmDUrfWjZ2ICuSWZVUBLksXDMrKNPEhFtzrHDCNnBqje6qodpDF20NLMmoS7hrT5xlBuVwCDz7CRTR1Ms6NE3Cs28EqYSyWa1bBKyqqXYgghs+dQe2etiM2kDPyXFFzR8veawoDaMtKHBAE4mAxE3657KE1m40eFq6SRoe6HUBJZClt2DgFToMHFep1Tsggg3MbvGrB3N47TbJxzDs3qaKWnUuwF0/KEBdAlydNsW7llbY+yqXnjtlpJJoH9M9ZEsBMF3uFNKgN5rOlssSqkIBvBlok4qNzrTaNjaLlo7w2EZysMuoKrspBIyrG2wDiRgxMVPburVq61tmLg2wANLldQVkuKGjzgGtqfb2EivNn6sWUs3bI17u6rKV1HhVgwKr3ABjHM8s4FB7c6wLbKrfVrbO7qgCu4YKzC3xKpAZ1UMFmeKKqWOvOzNbtsd8puIrhDYvEw4uFZ0oRJ3LxnOnEyJu7Z1ctXb63m1600RDED5Ni6SO3LH04mYWK+z9TrCBAN4dCoqy5MLaF1UHoA2hx7O6glc647KszcMAAzouQZ3eAdMFvlUkAyNWeRhPSvXK1aS7p1G5bRm0NbuoCy2hf0aiunVu2DaRJ54wamnU6ws6TcXh0iHJCyqIxAMjUy2lBMZz9IzW2bqJZG8Vi5tsNKWwzAInk9rZT25fRbI1dz+ugsHrjY121DCHLKdS3EZWDm0oKsmNTqyiSMgRPY7YetuzXnREclnAKgo6zKm4BxAQSilwD82DyIkHVayLmsawSXLQ5AbeO1whh2gM7ED7RGRip7D1btWXD29YhFSNZg6FFtWYdraQBPgO0AgPE6x2wwVyFLOyIMmdNw2QTjGpwQPSPGpfp9GstctywUqOINbjeaCrNqWVTTcDExgT3RUbPV9Q2olpDORBKyLjm7pbPFDM0csY75ubF0cloEJOdMyZ8xFtj+lBQVei+nkvEDzWKqdJOZIlh/Dy9Ktjhqtd63WU1M502wE0uQw1lt6TpkcQ02SZHP2TfsdDW1dXGqVECSSJyNRnm8EjV9o1WHVeyBg3BBBUi4/AF1gKueFYuusDsbvAICwvTds27lwE6LZYMdJPmedAGTHgPR2Uj9YUJAGoHUoIZHGnVcFqDiASxx38+Wa92noJTbvqrNqvghnJJjBCgZEASY7fHlTLXQVtR84mVJJYkko+9BJ7Tr9wjlQL2TrJau6dAuNq0wN2wJVgGD5AhIYZP5VDZustttPnklQ0rbcrJt74KDGSUkxzxBgkAstdXbSadOtdARQQ7g6UUIFMHIgCe+BSLXVW1LA6ihUKqamhQLQs98FtMiftUDtn6y2XWVJPm4jta41kDGDxqRz8eVMTp22bW9XUVLBRCtLMSBpAOZ1HSZiCrTEGl/q1ZkHjkGZ3lzJ1m6CeLih2LCcCfAR7e6CUWTbtALxKyyXhWUgyNLAidMmDkkkzJkInrLalV45dC6jSQSAJIgwZgHn3Ec8U/ozpTfFuEgQjISCCyXFkEg8jqDCPAd9UrPVGzoAfUx0gMQ9wBjoFomNZ5ooXJJicmSTobHsGh3YsW1aQJkwqCAMnJ1FjP2vCguUUUUBRRRQFFFFQU9p6US2xDahCa50kyAQsCMlpYYGciqq9ZLXDi4JMMCh+SOrR8p9HixOZ5+aCaZ0n0TvWnVpIWFxMMHS6rHIkBrYx2zzqr+rzamO8Hykb3g84K5cBeLgwxUzqxnBqh222XO0WyCAADAz4a5x2gj2VrVn39nG/Q5kh54m7NPITA9VXd0JnPtNBOiobkePtP/AA1AINRGeQ7T2k/lQOoqG6GPDxP/AA0bkf8ACaCdFQ3Q9lR8mWIjHpNA2ioGyJn8aVZsLpHPn30Fiil7gZ8eea8GzLjHLlk0DaKXuBnHPnk0DZxIPdyyaBlFIewoHbkjtPfUxYFAyileSrERj0mvdwJmPCgZRSjsymMcvE16dnXOOfOgZRVYWl1xHISPDJpvk65xz50DKKX5Osgxkcq88mWIjxoG0UvydZmM8przyVYiBFA2iq9uwpkxzkHxE/DFTGzLjHLl4dtA2iiigKKr9IbTu7TuI4EZs8uEE58MVzg6yXiHHCrW1uuRctlTFpbLaWXWdBJvHik4AMGaDZ6S2jRdtMe9gfANpE+2K0qxemGVzpBGoI+JEgkKVnuyBWjsm1hkUyJKgnI7QD+NZRVOfLwu6t3brNQB4j6B+NR8oXGRnlkZqG9UMTIwBORiJ9nP31q5WKKWNoGMjPLPP0UeULnIxzyMUDKKXvhjPPlXh2pYmRHfNAw1CxOnPOjfiY7aXa2ldMzAk+2gsUUvfiSJ5c/CvBtK4zz5eNA2ileUDPhzo8oGPHlQSun4j41Oq9zaFI9BHxFM34mO+gZRSfKliZx66lvhMdtAyileUrE9/pr3fjPhzoD53Ps5fjTKri6NfbkY599M34z4c+dAyil74SB38q88oET6u2gbRS98Jjtrw7SsT+BoJWj68n41OkW7wE88SfeZqXlAx48qBtFFFQRuWwwKsAQRBByCDgg94qkegrEAG2pgyJzkwDJOWwoEH6I7hV+iqMXp++UNph2OJ/dLIre5qtdCfsQPoll+6xH4VT6zpNth27u6R/CFb8Ks9CvO8/f1ep1V/wAazr81M/ePxKU+NUfafzDTqA87wgfjU6WG4iPAfjWimUUUUBRRRQFQtcuc+NTpdkY7ufxoGUUUUBRRRQRuH4j41KoXBj1j41OgKKKKAooooFzxc+zl+NMpXz+XZz9fKm0BRRRQFFFFAuz25nJ+J/8AXqplLsnB9J+JplAUUUUFbpO4y2bhTzwjFcTxBSVx25jFcrc6QbQQLlwALdKXEus+9vKtk2gpbL5dxu+RKNjBA7OvNNBk9IyzhSrZS4J4YOpQDGZxPb76r9XL+OR4rVpuzsXR39umtPaP21v0P8FrI6A4Wtj7N1P5Vwx7jWeJ5YnaqPm8JT57bxPxaW9vjjhb+nHv+Feb3iODgcsePLPx7qaKh8447Bn24/531oo3hxwnPox6c/CjeHPCfdn31WXpZDdNsaiykAwpIGpXYSeQ8wj0wO2rPlCxOoR3yO3l8KA3hkcJ9OMe+jen6J9GPzpO2dJJaWWPNkXGTLsqLj0uPVmrCXAeRmMHwPd6aCO8M+afTj85qFq4Y5E+z86W/SaC7uieLQX8AqlVMns88U23eAUEwsntMZJxz76CW8MnhPpkZ99AuHHCfdj31F9sQAnUIWZggxGSPT4UvZukrdy2lxWGlwpWcecAQM/Ozy50Dt6c8J9oz7/jRvDjhPux768balEywEc8jHp7uXuqvt/S9uyVD6izzpREe4x0iWIVATAkSeWQOZEg645jkRkdozkeP/Jqe8P0T6ceznWd+sNlrotAsW1aRwOFLqu8ZA+nSXCgkrM8LdxjVoF7wx5p9Ej84o3hnzT6cUyigXvD9E+0Ubw54T7RmmUUFcXDqGDy5Tyzzqe9OeE+0Zo08cx2c/XyptAveHHCfaMV5vTHmn2j202igXvDPmn0yK83pjzTPdIptFAi3dOcE88yM55fh6qlvTjhPjkY/OvbPojJ+Jz+NMoCiiigCapXOmbKiTdtgamUnUMMnng92nt7u2rG02iyMqsUJBAYQSpIgETiRzrnE6t3UDBTbYMLyAHUoVLwtAHkdRG683E6vO7w3No/a2/Q/wABWPY4bh+xtTD1XVB+LCtK/bcXreRENpwSRgTPFn3VnbXaOvagInTbuDnzA9P/AI64xIvh1e/skdldPt7t3aNqW2ssQBy9JPIADJJ7AMmqlprlx5zbSPNMam5wT2IO2MnAnTyo2TYeVwsHcjz2XkD2IAYQejn2zVoyCcgCOccufPOY9XOuom8XVyFn/p+4taN5bU6QupLRXls1/ZdZGrLHfhyZ+bHjTT1IhxcfdFQbhaylvhZbwKvbA1diwV+3cumOPHQP0zZUqDtFgFtMAuo1a4KaZbMgiOcyKgenrEOfKdni2QHO8SEJJUB+LhJKkZjINUc7sfUu6y2bjsm8+Ta5vE1Nqt3rd0aWDQrlLSW2Of2anMVs9V+rp2RGUsrEhRqAYFggIDPqcjWZyQBy7cRefpS0slr9oBQdUsojTpDEy2ADcSe7WveKRt/Tlu0Leq7bLXWRbagrLi46WwyguCyg3ASRMDvoMS/1Gdndt5byzMvybAnVtKbXF1g8sBo3YiIEHwrQHV1guy7trf8Ah1ZQrozrDBVlQX1Ky6IUljhmE5mrljpy2VDPdS0d2LjW7hVXtqwBlwW4Y1AGe/nU9n6Utuq6b9kloiGUzrLhIhu023jv0N3GgwNk6iMGDXblu4dav+ygaks37IYDUQpm8H4QANMAdtV7X/Tpha0by0JVkMWSFVWtWbO8tjXw3wLEh8xrI7M9qUaTxCIxjt9teaGxxDxx/vig5O91DOpmV7YY3HuHgIDltoubQA5VgzQLmmZ5qD4VqP0A6eTmw6I1i01mGRnVkcWp/wAzWCDYQgljiQSZ1DY3bZ4h4Y5e/NGhscQ8cHPvxQc7+rd1SJuKyJde+ihWRjdvBwVLhjpTXedgQsiVGdJ1b3R1p1tILh1OFAYkzLRk455r10aOYORHDyE57c1Mq0+cI7cf70DaKzdm6SFwNpedJaX0MFGg6GEkxzHfyzyzVstnz17gPH259FA+iqpuEDz1JEkgLJIzyAMzg+yo7PtOtQyuIYArKkHORIYg9hxA5UD/AJ/Ps5evnTaoX9pFtTcd1CIpLvGBp86c4iPHlXmxbeLwfdvlW0kNbdChgPDK8NJVgeQwQaDQopQRscQ8cc/RnHvqJtvHnCe/SfhqoH0UoW2nzsejt9tRNp488TPPT2ejVQTs9vpPxNMpCI2cgc4EeODzz3+ug2nxxjx4efozj30D6KKKAoqLmBgT4f8Aush+sqgGbd3UpbWgCEoLao7sYfSQFuoeEknVAEggBd2n9ta/j+AqrcX/ABkHk9gg+Oh/yerN9pu2v4/9Iql02rC9s5QhSWdJImNazyxOU7x+B6p9YZ4nhE8U+j9vVLKqxJZSUCjLMUMQAMnEHwGTjNOsJce5qc6ABi2IM84Lt3/ZXHi1J6O2UWtouDJZ1VtbQWPYwkAYkAwIAnkK1B53q/OvPg+W23Z7Nq/G7mT1FATdrfuKmpiVgEFfkxaSMCLduytsTOCT52Qm11JZ+K5d0utx2QASqh7t9yGggvqW/wB4iB4z19FbOXLt1GUlvlToKlQmhYUMdnZvSP8ACqI5AMfCr/SXV3e3lu7wp+y1KACG3F4X7eTleKQY5gjurZooOe2vqlqu3bi3WQ3CGBCiUcLbtsVaQQrJZVSBByeLlFfYOpQS4ji85CsGKlV4il3abok9gnanGPor4g9TULRx7fjQTooooCiiigXfGPWPiIqr030eb+zXbQbSXQrJEjPeMSp5EdoJq3d5esfHPuqdBxy9RWAnVZ5k7sWyLZnaBtGgifMgafTBjsqre6j3LNssrLddbSpbUJEXLW7azdWWhSLlpQZP7O3aWfk5bu6KD59f6lPvd2oEMrhtoNsakLbI2zkhtYLKbj7woACWdzI5nQt9QYZGm0pRrbCEY6dG0HaH0FmJXUCVxAknEGK7Gig4/o7qTu9lubNvFDuqw6q0TbCBLjKzmWJtqWAiRie2r2ydEXkvm6zAtduBruiVUJbt7tECsSWzxFueeXKt2ePs5cu2mTQVej9oJDK/noYJ5ahzV/WPYQw7Kt1m9IXBbZb0gBcPnmh7f4TxejX305+l7I53bQ9LqPxqXhLwuUVnN1j2Yc9osfzU/OlHrXsn/wCTY/mL+dTNG6Z6d2jYGDHefiZ99NrFt9bdkz/ibHb88d+Kds3WbZbjhE2i0zMYChwST3AUzRuZ6d2pRQDRXTpC6pKkAwYwYmD2GO2sf9XDoC72DpuIzBcut7SbhMk/KErOrkJOIrbooM69soF63GrOr5zQIUAQJgeqk9YLUIr54LlsnJ5agh7cYarm0/tbX8f+mo9M7NvNnuJ2lDHpiR7wK6onvQ4xIvTKv0na0G3ckwrQ2T5rwOczgwavC2NRycjvPuzj1UnZHF+wpOQ6Cf4hmq2ybWbTC1dP7jnkwzgnsYCPTXlmdOub+E/lrT36YmOoaW55ZOPE/nn10bnnk58W92ceqpzXtehyWLIkGTjxP559debgREt95vjM02igXuszJ9p+ExS7dkEfOwT84957jVioWpjPj8aDw2BJOc+J/PFeeTjGTj7Tfnmm0UCtwM8888n88eqjcDHPHLJ/PPrptJ2rbEtoXuMEUc2YwB7aCF7Z1jtyV7T3iOZpgsCZk+0/nFYj9OXb3/a2uH669KJz+asa3n0AeNT/AFde5/3N+5c+wh3KeiE4m9bGs8+3a4zX8sLG3dK7PZ4bl1VMzp1ktPoB1Gqh6f1mbOz7TdnGrSbSnxm6V9wrT2HoazZEWrSJ4hQCfSeZ9dXAtO9JaqfVgKdsYQLNm0JxruvcPsQD/VXp6H2pidW1BZ5i3ZA9hdm+Fb9FXJvJk3lzo6sy4D7RtTED63QMnl8mB2089UNnPnC4/wC/dut8WrWJ4+fZy9fOm0yQadOzHt9UdkHLZ7XrXV8Zpi9WdmHKxaH8C1qUUyU7LljZSXoayDItoD+6KkOi7cRpEev/AN1boq5YW0KdrYUydPMsD7TPoqX6OTGOXLJ7fXT7XiZyfiYqdW0FhRRRVUVmdL9KNawiqx3dy4dRI4bWmQIB4iXAHr9B06p7f0XbvRrBwCMMyyrRqQ6SJUwJBwYHdQIv7fb3lsllHMmSAQGWRM8pkVYPSlr62399fzqiel7ZF24Q2nZ5M44xo1ErnI5gExMTygm5sm3B7ZeFxM6WDjh55EZ8KDHt7edmJCG3eskkgLcQPbkyQATDrJx21K91ksuCGs3SDAIKrH+rxroVAIrPfakG0qgUlmWC2IWJZVP2iNRx2DMSJ6mYq80M4omnyywf0yE/ZeUKPosqOo9ryPbXo64XR/l6v4dP/wBzXXaR3UaRWOlRHlvHN3ev1n4cuvXJ/qf6qD1yb6n+r/at+3cm4w7IHu5/6hVmK5im/hVPx+nXbG3XNy564P8AU/1VH9cHH+T/AFd+a6ois3oTbA4dQoG7cqSr7xSTDsAYGQWIIjBFdZPqn4/SXnr+sf8AXN/qf6hXp65P9T/UK6qKIpk+qfj9F56/rk7nXS4BixPhqGTWRb6SY3N5ft75xlAxAS3+4kxP2jJ9FfQooiuZwr+Mz1yczEzN5cmetz8tz3fOHpHb4VL9c3mNz/UPzrf6VJFokBTEMdTlAAnFJIVogqOynbJf121fSV1KG0nmJAMHxExXWn9U/H6dXnr+ua/XG59T/UPzoHXNzys/1D866uKKafGeuReev65T9crn1P8AUv8AdXg65XPqh94f3V1lEUycZ65F5cj+trzq3I7p1Dlz+lXo65XPqh7R/dW892NpVdPnW3IbUcaGSV0xH+YDM9nKr9NP6p65F5cn+uVz6oe0f3UDrnc+pH3h/dXWRRFNP6p65F54dc3Jfrpc+qH3h/dR+ulz6ofeX+6utrxqZOM9ci88OubkV64XAMWhzPzh2kn6VN2frodQ3luFPasMfZqz/tWl0D0gHwEKBlF5OPVqW+ztJxwtIkjIGoQTmNHa9iS4AHAYAzB7xy9NWKOM9ci8o7H0gl1dSNqHrEeBByD6a9pyWwAAAAByAERRXYlXhFe0UGMer1tSypKLcw6r2qttraqp5pEhpH0aseQ7q1c4mZnkszRLMVCAnSABhVGB80U3aXi7aHfq+FT288HpZR7WFSmbyT2QnsjyinwHwpD9D2jdW7pAdSTIxJK7uT38MD1CmbB5kdxYexiKs1UjwRZwOZioeVL9JfaKXt3IfvD8axr/AE0q7SLJXGgsbmIDQzrbiJJNu1ceewKPpCsK8SqKrRDSIi15aFq5DBjABJk+BmPgKu+VJ9JfaK5k9cdm0atVzTBP7G7hVRLpcjRITRcVtRHeOYin3usVhHdG16kKArunJO9fdJpAWWBbEjvB5Gayoqrp9HUxEt5tpSPPX7wqrsNlLZY7wuzkSzMpJ0jSBwgAAAd3aawrHWhGbTpz8lx6X0HfX22dVB0yGlDzAEzmASPbnXDZQmvU5WJEWrhJU23vBwAslDbtsQ3LhI54rTUr2c2p3dN5Wn0l9or3ytPpL7RXP9M9OpY0gLrdikKAY0tct2tTEAhRNzE8yPAkLfrNZbZ9ou2SLhsW2uEQV1AK7oZjzW3bAHwNNSvZcsbuk8qT6S+0UeVJ9JfaKx7XSdtrzWRO8VdRUqRwyFkEjOWHpmRIqi3WvZ+FtXAU1klHBhltugGPOi6sqYPGo7aalexlp3bnSGzJtCaNZGQeEqZ0mYIYMCJjBHZVy0kAAkmBzMSfExAmsbYNsS81q5bMqd4JiMpKODPIhlI9Xt3K0w65qvdzVFhRRRWjkUV4XA9f/Pwr2gS+yg3FuZ1KrKO6HKkz9wU6ileUr9Ie0eP5H2GgbRRUQ4mO6glWbtHT9pLwstrDlWfKPp0JpDvqjSFU3Fkzia0HuAcyB6fDJrB6xdVPKrgfeFIsXLQGmcvdsXgxhgYB2cAqIkOcigd0cmzbOMXlgounVcUxaQMyKv2ACxByY5kwI0W6StAsDdtgoJYa14QMS2cCe01yt/8A6dK+S6SRB+TLZK7YCRvLjNltt15Jzb8eFWzdRWZrhuG3AZtA0EFp8mIuM9u4GEHZgQAQQYMnSJDtkcEAgggiQRkEHIIopHRtopZRWfeMqhWuQAXZQFZiBgEkEwOU0UFmiiigzdub5e34f/Y6asbafMHe49wLfhVTbv2hP0Rb/wBZP4Va2rzk/eP+lqywp71X3Wvyw92I+eO5j7wG/GrVY2z7Zbu3Li23fUhh4DASp0ESV0sQRGCeVWdwfp3Pvf7VvZlFVjukGhQYJgjkCT7Bmub2voSw7Nc3dzfM4cXd02tWChAobTIt6RpKciC3fNb3k5+nc+9/tSNnuq8FLlxlKhg4JKkMSBDRpPLkDgEd4nCrBmarxVZpGJFvBzVvqrb02kJvkBGS6dNwG4Gt2rOmY4U0WtMc8zOrNaFnoKwrlwl+S+vIuEahd8owI5bwk+uJgCNzcfbufepG8XebveXNejXEnzZ0zPLn2VJwa/8AZq07Mu30JYUghNoxu8Rcg7q820WyRGYuM3qaKUOrezaNG7vkadGd6SE3T2AgMSFW3dcDxacnNb/k/wBu5940HZ/t3PvmpoV/6NWNmTtnRlq6yM6X5QACBdWQrLcUMF84B0UifHsJFFjoiylm5YCXt3cVkKxcgIwZSqY4RDkDt5ZwI0bShtUPd4W0klnGREgTGrukSJBHMGG+T48+599vRTQq/wBLqRsy9j6OtWrrXUt3g7a5JFwj5RxdeAcCXEz6uQACT1e2YqRursM1xji7514ozEd0G2mmPN0CIrT2iUezDvxXApBYkEaHPb4gVrxScGuP+iMSJ9GPsVmHtgC5C68uGni7yw75+AgQK2a8iva7w6MsT2kzcUUUVojC6xG4HQ2wC+7v7oH67Su754nRvef50nZbe1a1Je4yg28Fbaghrt4PqGWxb3faOwxMiuiK17Qc7t1rat9cKNc0gnQo3ekgLs5AyJgsb3b2HsiqjdH39TNoOrTgwmSE20Ljl/mW+z53prraKDmj5W15gN6ibxfqzwBnDQSORXQeUicEkE1X2C1tIfWVuyzWdYbQNUKBcgrIVFJJgjiggRKmutooOc2rYbl3a1FxXNoO0eaE3ZsAZg6ixuM49HPETXQba9wzvbaEg/5RI4Np1KDp5ahYEgduCcserooOT2qzthD5chpBWLcBNWzhtMQSSjX+0nHgoqKWtsUEanUKiBQLKQQFszhGO7YsLiwoaAZAgLXXUUGL0AWLX9Qj5RMTMNuLO8BIweKZIxM+NFbIWioPaKz7+1PrYLpAEc1J5iewioLtVz6Vv7p/vrKcamHWWUNtybv7oHsUn8atbSZ3Z7yf9DVV0ni1EEtzgQOQXtJ7qXfsG4oRxadREBrerIwDludY4eJFNUzPq6romabQydq6qko2UcttF26bdxrjWnW5vtKsklVKm6GlVy1oekUds6ga7bqXR2YN8o6ksT5Imy22b7QuKbnPBMjOa2F6JtHla2Uxg/IrgiMedg8vdUv0Nb+p2X+Qv91ejXo4s9PE4Mtup7by3DWBbt3jcVd2JUNtBvMimJAKMFgEDzpDapVWy9SWS3bX/DMEW0ptlDu7u68oE3B2z5Sr8jxWx6a2F6JtGfktkMYMWFwYmDxYMGY7iK8HRNqY3WyyIkbhMTMTxYnPvprUcTTr4KvQ3VTcXkum4rsoguV43UbPs9gajJ+ds5eJ+eO3NZ97qO5Nw7yxxPq8wzdG/a/F8mdWG08jGhTkcI2j0RaHO1ss/wD86f3eNS/Q1v6nZv8A46/n6Ka1G0pp4nBX6H6u7i47B1VWtIhiWYsirbFzU8ssLbjTqIJE4Mk0ejupxsm22rZm0H9mbZ0YS2m+UE4v/IkyfpkTiTr/AKIt/VbN/wDHX86nsHRtlrr22sbOdKoQRZQeeXBHb9AUjGombdpNFcdrmrnUFjs253tjIIZmQmWFsW1vZPDc4STpiTEs2mDZ2rqRO90tZ1XWutOmOJ9pubTbdsEXNGsLpYEHSew11v6B2f6iz/LT8qP0Ds/1Fn+Wn5Vr2Oe8q7SeLZxIJF1ZIgf5dzMDkPDxrYFVLPRFlGDLatKRyIRQfaBPb76uUmblNNhRRRUdiiiigKKKKAooooCiiigKKKKAooooCiiioMnaVlrsdoEenTXJ9F9DbVs9vZbaSAEsm4EWygVw1rfi8F88bpWUEaiTOZ0Guy2norW5beXEJAkKVAxicqc0v9Cf+a/95f7a88UVxM2hpeJcla6M24i3qvbQJS1vIeyOJvKN8PN7PkAI75yQSFbZse3XVuKwuAHZipAuINV0JYYFYeFJbfLEDtliCAvZfoT/AM1/7y/20foP/wA1/wC+P7atq9oTu7uYu7Ntm8ld4qm4SvHbxxWIN7J1ruxdECTJPboIsdGbJta272p2LtZBt7xkYLe1bQIgclA3HeDHadVb36BH11/+Z/tXv6CH1t/+Z/tSYr2hYy7uOs9G7arSm9RXulm1tauOTutjtozxeUFZtXwRqbGnhPDFvrDsW0677bOrTcS0qstxUINtdqPa6mNdy2OfzphgCD036CH1t/8AmH8qP0CPrb/8w/lS2Je9oO7uxOnOiGunZ3W3ba4jOSzqh0k7PfVJkZUXXTAB74xWYvR+3G03yl4Nur+ka7YO9ZbC2gSLj6gGF9gS0AtBAGkV136BH1t/+YaP0EPrb/8ANNIiuItY7rG6J2baF2i7vXuNb4gklSrLKbo+eWDhQwPAsliSWxWt0b/3V7/9dn43qn+gl+sv/wA1qsbD0YtosQXJYAEsxbCzHP8AeNSKKs0TJmi1oXKKKK9LMUUUUBRRRQFFFFB4TXteEV7QFFE0UBRRRQFFFFAUUUUBRRRU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9462" name="AutoShape 6" descr="data:image/jpeg;base64,/9j/4AAQSkZJRgABAQAAAQABAAD/2wCEAAkGBhQSEBUUExQUFBUWGBkaGBUYFxgXHhcZFRoYFRUXGR4YHiYeFxojGhQaHy8gIycpMCwsFR8xNTAqNSYrLCkBCQoKDgwOGg8PGjUkHyQpNSksLCk1NSwtKSksMCkqLCkpKSkpKiwpKSwpLDUsKSwpKTQpKSksKSwpLykpKSkpLP/AABEIAM4A9QMBIgACEQEDEQH/xAAbAAACAwEBAQAAAAAAAAAAAAAAAwIEBQYBB//EAEgQAAIBAwEEBQcICAUEAgMAAAECEQADIRIEEyIxBQZBUWEUMnGBkaGxI0JSU2KSwdEVFjNygpOi0iRDsuHwBzRj8ZTCVHN0/8QAGAEBAQEBAQAAAAAAAAAAAAAAAAEDAgT/xAAsEQEAAQIEAwcFAQEAAAAAAAAAAQIRAxITUWGB8CEiMTJBkaFicbHR8VJC/9oADAMBAAIRAxEAPwD6/f6Vbyjc27esqqPcYsECJcZ1WMEu3ybmMebzyKRd64bKqljdwPsXDI0PcDKAsshS07BhIIRoOKsbX0IHvC6Ll222lVcIwAuKjMyK0gkQXbKlTxkTFZ46kWNGktdIC6Flhw2xavWEtrjzVTaLkTJlpJMUFkdbNmlRvDLHTGi5g6lt8XDwDVcQS0DjBmDUrfWjZ2ICuSWZVUBLksXDMrKNPEhFtzrHDCNnBqje6qodpDF20NLMmoS7hrT5xlBuVwCDz7CRTR1Ms6NE3Cs28EqYSyWa1bBKyqqXYgghs+dQe2etiM2kDPyXFFzR8veawoDaMtKHBAE4mAxE3657KE1m40eFq6SRoe6HUBJZClt2DgFToMHFep1Tsggg3MbvGrB3N47TbJxzDs3qaKWnUuwF0/KEBdAlydNsW7llbY+yqXnjtlpJJoH9M9ZEsBMF3uFNKgN5rOlssSqkIBvBlok4qNzrTaNjaLlo7w2EZysMuoKrspBIyrG2wDiRgxMVPburVq61tmLg2wANLldQVkuKGjzgGtqfb2EivNn6sWUs3bI17u6rKV1HhVgwKr3ABjHM8s4FB7c6wLbKrfVrbO7qgCu4YKzC3xKpAZ1UMFmeKKqWOvOzNbtsd8puIrhDYvEw4uFZ0oRJ3LxnOnEyJu7Z1ctXb63m1600RDED5Ni6SO3LH04mYWK+z9TrCBAN4dCoqy5MLaF1UHoA2hx7O6glc647KszcMAAzouQZ3eAdMFvlUkAyNWeRhPSvXK1aS7p1G5bRm0NbuoCy2hf0aiunVu2DaRJ54wamnU6ws6TcXh0iHJCyqIxAMjUy2lBMZz9IzW2bqJZG8Vi5tsNKWwzAInk9rZT25fRbI1dz+ugsHrjY121DCHLKdS3EZWDm0oKsmNTqyiSMgRPY7YetuzXnREclnAKgo6zKm4BxAQSilwD82DyIkHVayLmsawSXLQ5AbeO1whh2gM7ED7RGRip7D1btWXD29YhFSNZg6FFtWYdraQBPgO0AgPE6x2wwVyFLOyIMmdNw2QTjGpwQPSPGpfp9GstctywUqOINbjeaCrNqWVTTcDExgT3RUbPV9Q2olpDORBKyLjm7pbPFDM0csY75ubF0cloEJOdMyZ8xFtj+lBQVei+nkvEDzWKqdJOZIlh/Dy9Ktjhqtd63WU1M502wE0uQw1lt6TpkcQ02SZHP2TfsdDW1dXGqVECSSJyNRnm8EjV9o1WHVeyBg3BBBUi4/AF1gKueFYuusDsbvAICwvTds27lwE6LZYMdJPmedAGTHgPR2Uj9YUJAGoHUoIZHGnVcFqDiASxx38+Wa92noJTbvqrNqvghnJJjBCgZEASY7fHlTLXQVtR84mVJJYkko+9BJ7Tr9wjlQL2TrJau6dAuNq0wN2wJVgGD5AhIYZP5VDZustttPnklQ0rbcrJt74KDGSUkxzxBgkAstdXbSadOtdARQQ7g6UUIFMHIgCe+BSLXVW1LA6ihUKqamhQLQs98FtMiftUDtn6y2XWVJPm4jta41kDGDxqRz8eVMTp22bW9XUVLBRCtLMSBpAOZ1HSZiCrTEGl/q1ZkHjkGZ3lzJ1m6CeLih2LCcCfAR7e6CUWTbtALxKyyXhWUgyNLAidMmDkkkzJkInrLalV45dC6jSQSAJIgwZgHn3Ec8U/ozpTfFuEgQjISCCyXFkEg8jqDCPAd9UrPVGzoAfUx0gMQ9wBjoFomNZ5ooXJJicmSTobHsGh3YsW1aQJkwqCAMnJ1FjP2vCguUUUUBRRRQFFFFQU9p6US2xDahCa50kyAQsCMlpYYGciqq9ZLXDi4JMMCh+SOrR8p9HixOZ5+aCaZ0n0TvWnVpIWFxMMHS6rHIkBrYx2zzqr+rzamO8Hykb3g84K5cBeLgwxUzqxnBqh222XO0WyCAADAz4a5x2gj2VrVn39nG/Q5kh54m7NPITA9VXd0JnPtNBOiobkePtP/AA1AINRGeQ7T2k/lQOoqG6GPDxP/AA0bkf8ACaCdFQ3Q9lR8mWIjHpNA2ioGyJn8aVZsLpHPn30Fiil7gZ8eea8GzLjHLlk0DaKXuBnHPnk0DZxIPdyyaBlFIewoHbkjtPfUxYFAyileSrERj0mvdwJmPCgZRSjsymMcvE16dnXOOfOgZRVYWl1xHISPDJpvk65xz50DKKX5Osgxkcq88mWIjxoG0UvydZmM8przyVYiBFA2iq9uwpkxzkHxE/DFTGzLjHLl4dtA2iiigKKr9IbTu7TuI4EZs8uEE58MVzg6yXiHHCrW1uuRctlTFpbLaWXWdBJvHik4AMGaDZ6S2jRdtMe9gfANpE+2K0qxemGVzpBGoI+JEgkKVnuyBWjsm1hkUyJKgnI7QD+NZRVOfLwu6t3brNQB4j6B+NR8oXGRnlkZqG9UMTIwBORiJ9nP31q5WKKWNoGMjPLPP0UeULnIxzyMUDKKXvhjPPlXh2pYmRHfNAw1CxOnPOjfiY7aXa2ldMzAk+2gsUUvfiSJ5c/CvBtK4zz5eNA2ileUDPhzo8oGPHlQSun4j41Oq9zaFI9BHxFM34mO+gZRSfKliZx66lvhMdtAyileUrE9/pr3fjPhzoD53Ps5fjTKri6NfbkY599M34z4c+dAyil74SB38q88oET6u2gbRS98Jjtrw7SsT+BoJWj68n41OkW7wE88SfeZqXlAx48qBtFFFQRuWwwKsAQRBByCDgg94qkegrEAG2pgyJzkwDJOWwoEH6I7hV+iqMXp++UNph2OJ/dLIre5qtdCfsQPoll+6xH4VT6zpNth27u6R/CFb8Ks9CvO8/f1ep1V/wAazr81M/ePxKU+NUfafzDTqA87wgfjU6WG4iPAfjWimUUUUBRRRQFQtcuc+NTpdkY7ufxoGUUUUBRRRQRuH4j41KoXBj1j41OgKKKKAooooFzxc+zl+NMpXz+XZz9fKm0BRRRQFFFFAuz25nJ+J/8AXqplLsnB9J+JplAUUUUFbpO4y2bhTzwjFcTxBSVx25jFcrc6QbQQLlwALdKXEus+9vKtk2gpbL5dxu+RKNjBA7OvNNBk9IyzhSrZS4J4YOpQDGZxPb76r9XL+OR4rVpuzsXR39umtPaP21v0P8FrI6A4Wtj7N1P5Vwx7jWeJ5YnaqPm8JT57bxPxaW9vjjhb+nHv+Feb3iODgcsePLPx7qaKh8447Bn24/531oo3hxwnPox6c/CjeHPCfdn31WXpZDdNsaiykAwpIGpXYSeQ8wj0wO2rPlCxOoR3yO3l8KA3hkcJ9OMe+jen6J9GPzpO2dJJaWWPNkXGTLsqLj0uPVmrCXAeRmMHwPd6aCO8M+afTj85qFq4Y5E+z86W/SaC7uieLQX8AqlVMns88U23eAUEwsntMZJxz76CW8MnhPpkZ99AuHHCfdj31F9sQAnUIWZggxGSPT4UvZukrdy2lxWGlwpWcecAQM/Ozy50Dt6c8J9oz7/jRvDjhPux768balEywEc8jHp7uXuqvt/S9uyVD6izzpREe4x0iWIVATAkSeWQOZEg645jkRkdozkeP/Jqe8P0T6ceznWd+sNlrotAsW1aRwOFLqu8ZA+nSXCgkrM8LdxjVoF7wx5p9Ej84o3hnzT6cUyigXvD9E+0Ubw54T7RmmUUFcXDqGDy5Tyzzqe9OeE+0Zo08cx2c/XyptAveHHCfaMV5vTHmn2j202igXvDPmn0yK83pjzTPdIptFAi3dOcE88yM55fh6qlvTjhPjkY/OvbPojJ+Jz+NMoCiiigCapXOmbKiTdtgamUnUMMnng92nt7u2rG02iyMqsUJBAYQSpIgETiRzrnE6t3UDBTbYMLyAHUoVLwtAHkdRG683E6vO7w3No/a2/Q/wABWPY4bh+xtTD1XVB+LCtK/bcXreRENpwSRgTPFn3VnbXaOvagInTbuDnzA9P/AI64xIvh1e/skdldPt7t3aNqW2ssQBy9JPIADJJ7AMmqlprlx5zbSPNMam5wT2IO2MnAnTyo2TYeVwsHcjz2XkD2IAYQejn2zVoyCcgCOccufPOY9XOuom8XVyFn/p+4taN5bU6QupLRXls1/ZdZGrLHfhyZ+bHjTT1IhxcfdFQbhaylvhZbwKvbA1diwV+3cumOPHQP0zZUqDtFgFtMAuo1a4KaZbMgiOcyKgenrEOfKdni2QHO8SEJJUB+LhJKkZjINUc7sfUu6y2bjsm8+Ta5vE1Nqt3rd0aWDQrlLSW2Of2anMVs9V+rp2RGUsrEhRqAYFggIDPqcjWZyQBy7cRefpS0slr9oBQdUsojTpDEy2ADcSe7WveKRt/Tlu0Leq7bLXWRbagrLi46WwyguCyg3ASRMDvoMS/1Gdndt5byzMvybAnVtKbXF1g8sBo3YiIEHwrQHV1guy7trf8Ah1ZQrozrDBVlQX1Ky6IUljhmE5mrljpy2VDPdS0d2LjW7hVXtqwBlwW4Y1AGe/nU9n6Utuq6b9kloiGUzrLhIhu023jv0N3GgwNk6iMGDXblu4dav+ygaks37IYDUQpm8H4QANMAdtV7X/Tpha0by0JVkMWSFVWtWbO8tjXw3wLEh8xrI7M9qUaTxCIxjt9teaGxxDxx/vig5O91DOpmV7YY3HuHgIDltoubQA5VgzQLmmZ5qD4VqP0A6eTmw6I1i01mGRnVkcWp/wAzWCDYQgljiQSZ1DY3bZ4h4Y5e/NGhscQ8cHPvxQc7+rd1SJuKyJde+ihWRjdvBwVLhjpTXedgQsiVGdJ1b3R1p1tILh1OFAYkzLRk455r10aOYORHDyE57c1Mq0+cI7cf70DaKzdm6SFwNpedJaX0MFGg6GEkxzHfyzyzVstnz17gPH259FA+iqpuEDz1JEkgLJIzyAMzg+yo7PtOtQyuIYArKkHORIYg9hxA5UD/AJ/Ps5evnTaoX9pFtTcd1CIpLvGBp86c4iPHlXmxbeLwfdvlW0kNbdChgPDK8NJVgeQwQaDQopQRscQ8cc/RnHvqJtvHnCe/SfhqoH0UoW2nzsejt9tRNp488TPPT2ejVQTs9vpPxNMpCI2cgc4EeODzz3+ug2nxxjx4efozj30D6KKKAoqLmBgT4f8Aush+sqgGbd3UpbWgCEoLao7sYfSQFuoeEknVAEggBd2n9ta/j+AqrcX/ABkHk9gg+Oh/yerN9pu2v4/9Iql02rC9s5QhSWdJImNazyxOU7x+B6p9YZ4nhE8U+j9vVLKqxJZSUCjLMUMQAMnEHwGTjNOsJce5qc6ABi2IM84Lt3/ZXHi1J6O2UWtouDJZ1VtbQWPYwkAYkAwIAnkK1B53q/OvPg+W23Z7Nq/G7mT1FATdrfuKmpiVgEFfkxaSMCLduytsTOCT52Qm11JZ+K5d0utx2QASqh7t9yGggvqW/wB4iB4z19FbOXLt1GUlvlToKlQmhYUMdnZvSP8ACqI5AMfCr/SXV3e3lu7wp+y1KACG3F4X7eTleKQY5gjurZooOe2vqlqu3bi3WQ3CGBCiUcLbtsVaQQrJZVSBByeLlFfYOpQS4ji85CsGKlV4il3abok9gnanGPor4g9TULRx7fjQTooooCiiigXfGPWPiIqr030eb+zXbQbSXQrJEjPeMSp5EdoJq3d5esfHPuqdBxy9RWAnVZ5k7sWyLZnaBtGgifMgafTBjsqre6j3LNssrLddbSpbUJEXLW7azdWWhSLlpQZP7O3aWfk5bu6KD59f6lPvd2oEMrhtoNsakLbI2zkhtYLKbj7woACWdzI5nQt9QYZGm0pRrbCEY6dG0HaH0FmJXUCVxAknEGK7Gig4/o7qTu9lubNvFDuqw6q0TbCBLjKzmWJtqWAiRie2r2ydEXkvm6zAtduBruiVUJbt7tECsSWzxFueeXKt2ePs5cu2mTQVej9oJDK/noYJ5ahzV/WPYQw7Kt1m9IXBbZb0gBcPnmh7f4TxejX305+l7I53bQ9LqPxqXhLwuUVnN1j2Yc9osfzU/OlHrXsn/wCTY/mL+dTNG6Z6d2jYGDHefiZ99NrFt9bdkz/ibHb88d+Kds3WbZbjhE2i0zMYChwST3AUzRuZ6d2pRQDRXTpC6pKkAwYwYmD2GO2sf9XDoC72DpuIzBcut7SbhMk/KErOrkJOIrbooM69soF63GrOr5zQIUAQJgeqk9YLUIr54LlsnJ5agh7cYarm0/tbX8f+mo9M7NvNnuJ2lDHpiR7wK6onvQ4xIvTKv0na0G3ckwrQ2T5rwOczgwavC2NRycjvPuzj1UnZHF+wpOQ6Cf4hmq2ybWbTC1dP7jnkwzgnsYCPTXlmdOub+E/lrT36YmOoaW55ZOPE/nn10bnnk58W92ceqpzXtehyWLIkGTjxP559debgREt95vjM02igXuszJ9p+ExS7dkEfOwT84957jVioWpjPj8aDw2BJOc+J/PFeeTjGTj7Tfnmm0UCtwM8888n88eqjcDHPHLJ/PPrptJ2rbEtoXuMEUc2YwB7aCF7Z1jtyV7T3iOZpgsCZk+0/nFYj9OXb3/a2uH669KJz+asa3n0AeNT/AFde5/3N+5c+wh3KeiE4m9bGs8+3a4zX8sLG3dK7PZ4bl1VMzp1ktPoB1Gqh6f1mbOz7TdnGrSbSnxm6V9wrT2HoazZEWrSJ4hQCfSeZ9dXAtO9JaqfVgKdsYQLNm0JxruvcPsQD/VXp6H2pidW1BZ5i3ZA9hdm+Fb9FXJvJk3lzo6sy4D7RtTED63QMnl8mB2089UNnPnC4/wC/dut8WrWJ4+fZy9fOm0yQadOzHt9UdkHLZ7XrXV8Zpi9WdmHKxaH8C1qUUyU7LljZSXoayDItoD+6KkOi7cRpEev/AN1boq5YW0KdrYUydPMsD7TPoqX6OTGOXLJ7fXT7XiZyfiYqdW0FhRRRVUVmdL9KNawiqx3dy4dRI4bWmQIB4iXAHr9B06p7f0XbvRrBwCMMyyrRqQ6SJUwJBwYHdQIv7fb3lsllHMmSAQGWRM8pkVYPSlr62399fzqiel7ZF24Q2nZ5M44xo1ErnI5gExMTygm5sm3B7ZeFxM6WDjh55EZ8KDHt7edmJCG3eskkgLcQPbkyQATDrJx21K91ksuCGs3SDAIKrH+rxroVAIrPfakG0qgUlmWC2IWJZVP2iNRx2DMSJ6mYq80M4omnyywf0yE/ZeUKPosqOo9ryPbXo64XR/l6v4dP/wBzXXaR3UaRWOlRHlvHN3ev1n4cuvXJ/qf6qD1yb6n+r/at+3cm4w7IHu5/6hVmK5im/hVPx+nXbG3XNy564P8AU/1VH9cHH+T/AFd+a6ois3oTbA4dQoG7cqSr7xSTDsAYGQWIIjBFdZPqn4/SXnr+sf8AXN/qf6hXp65P9T/UK6qKIpk+qfj9F56/rk7nXS4BixPhqGTWRb6SY3N5ft75xlAxAS3+4kxP2jJ9FfQooiuZwr+Mz1yczEzN5cmetz8tz3fOHpHb4VL9c3mNz/UPzrf6VJFokBTEMdTlAAnFJIVogqOynbJf121fSV1KG0nmJAMHxExXWn9U/H6dXnr+ua/XG59T/UPzoHXNzys/1D866uKKafGeuReev65T9crn1P8AUv8AdXg65XPqh94f3V1lEUycZ65F5cj+trzq3I7p1Dlz+lXo65XPqh7R/dW892NpVdPnW3IbUcaGSV0xH+YDM9nKr9NP6p65F5cn+uVz6oe0f3UDrnc+pH3h/dXWRRFNP6p65F54dc3Jfrpc+qH3h/dR+ulz6ofeX+6utrxqZOM9ci88OubkV64XAMWhzPzh2kn6VN2frodQ3luFPasMfZqz/tWl0D0gHwEKBlF5OPVqW+ztJxwtIkjIGoQTmNHa9iS4AHAYAzB7xy9NWKOM9ci8o7H0gl1dSNqHrEeBByD6a9pyWwAAAAByAERRXYlXhFe0UGMer1tSypKLcw6r2qttraqp5pEhpH0aseQ7q1c4mZnkszRLMVCAnSABhVGB80U3aXi7aHfq+FT288HpZR7WFSmbyT2QnsjyinwHwpD9D2jdW7pAdSTIxJK7uT38MD1CmbB5kdxYexiKs1UjwRZwOZioeVL9JfaKXt3IfvD8axr/AE0q7SLJXGgsbmIDQzrbiJJNu1ceewKPpCsK8SqKrRDSIi15aFq5DBjABJk+BmPgKu+VJ9JfaK5k9cdm0atVzTBP7G7hVRLpcjRITRcVtRHeOYin3usVhHdG16kKArunJO9fdJpAWWBbEjvB5Gayoqrp9HUxEt5tpSPPX7wqrsNlLZY7wuzkSzMpJ0jSBwgAAAd3aawrHWhGbTpz8lx6X0HfX22dVB0yGlDzAEzmASPbnXDZQmvU5WJEWrhJU23vBwAslDbtsQ3LhI54rTUr2c2p3dN5Wn0l9or3ytPpL7RXP9M9OpY0gLrdikKAY0tct2tTEAhRNzE8yPAkLfrNZbZ9ou2SLhsW2uEQV1AK7oZjzW3bAHwNNSvZcsbuk8qT6S+0UeVJ9JfaKx7XSdtrzWRO8VdRUqRwyFkEjOWHpmRIqi3WvZ+FtXAU1klHBhltugGPOi6sqYPGo7aalexlp3bnSGzJtCaNZGQeEqZ0mYIYMCJjBHZVy0kAAkmBzMSfExAmsbYNsS81q5bMqd4JiMpKODPIhlI9Xt3K0w65qvdzVFhRRRWjkUV4XA9f/Pwr2gS+yg3FuZ1KrKO6HKkz9wU6ileUr9Ie0eP5H2GgbRRUQ4mO6glWbtHT9pLwstrDlWfKPp0JpDvqjSFU3Fkzia0HuAcyB6fDJrB6xdVPKrgfeFIsXLQGmcvdsXgxhgYB2cAqIkOcigd0cmzbOMXlgounVcUxaQMyKv2ACxByY5kwI0W6StAsDdtgoJYa14QMS2cCe01yt/8A6dK+S6SRB+TLZK7YCRvLjNltt15Jzb8eFWzdRWZrhuG3AZtA0EFp8mIuM9u4GEHZgQAQQYMnSJDtkcEAgggiQRkEHIIopHRtopZRWfeMqhWuQAXZQFZiBgEkEwOU0UFmiiigzdub5e34f/Y6asbafMHe49wLfhVTbv2hP0Rb/wBZP4Va2rzk/eP+lqywp71X3Wvyw92I+eO5j7wG/GrVY2z7Zbu3Li23fUhh4DASp0ESV0sQRGCeVWdwfp3Pvf7VvZlFVjukGhQYJgjkCT7Bmub2voSw7Nc3dzfM4cXd02tWChAobTIt6RpKciC3fNb3k5+nc+9/tSNnuq8FLlxlKhg4JKkMSBDRpPLkDgEd4nCrBmarxVZpGJFvBzVvqrb02kJvkBGS6dNwG4Gt2rOmY4U0WtMc8zOrNaFnoKwrlwl+S+vIuEahd8owI5bwk+uJgCNzcfbufepG8XebveXNejXEnzZ0zPLn2VJwa/8AZq07Mu30JYUghNoxu8Rcg7q820WyRGYuM3qaKUOrezaNG7vkadGd6SE3T2AgMSFW3dcDxacnNb/k/wBu5940HZ/t3PvmpoV/6NWNmTtnRlq6yM6X5QACBdWQrLcUMF84B0UifHsJFFjoiylm5YCXt3cVkKxcgIwZSqY4RDkDt5ZwI0bShtUPd4W0klnGREgTGrukSJBHMGG+T48+599vRTQq/wBLqRsy9j6OtWrrXUt3g7a5JFwj5RxdeAcCXEz6uQACT1e2YqRursM1xji7514ozEd0G2mmPN0CIrT2iUezDvxXApBYkEaHPb4gVrxScGuP+iMSJ9GPsVmHtgC5C68uGni7yw75+AgQK2a8iva7w6MsT2kzcUUUVojC6xG4HQ2wC+7v7oH67Su754nRvef50nZbe1a1Je4yg28Fbaghrt4PqGWxb3faOwxMiuiK17Qc7t1rat9cKNc0gnQo3ekgLs5AyJgsb3b2HsiqjdH39TNoOrTgwmSE20Ljl/mW+z53prraKDmj5W15gN6ibxfqzwBnDQSORXQeUicEkE1X2C1tIfWVuyzWdYbQNUKBcgrIVFJJgjiggRKmutooOc2rYbl3a1FxXNoO0eaE3ZsAZg6ixuM49HPETXQba9wzvbaEg/5RI4Np1KDp5ahYEgduCcserooOT2qzthD5chpBWLcBNWzhtMQSSjX+0nHgoqKWtsUEanUKiBQLKQQFszhGO7YsLiwoaAZAgLXXUUGL0AWLX9Qj5RMTMNuLO8BIweKZIxM+NFbIWioPaKz7+1PrYLpAEc1J5iewioLtVz6Vv7p/vrKcamHWWUNtybv7oHsUn8atbSZ3Z7yf9DVV0ni1EEtzgQOQXtJ7qXfsG4oRxadREBrerIwDludY4eJFNUzPq6romabQydq6qko2UcttF26bdxrjWnW5vtKsklVKm6GlVy1oekUds6ga7bqXR2YN8o6ksT5Imy22b7QuKbnPBMjOa2F6JtHla2Uxg/IrgiMedg8vdUv0Nb+p2X+Qv91ejXo4s9PE4Mtup7by3DWBbt3jcVd2JUNtBvMimJAKMFgEDzpDapVWy9SWS3bX/DMEW0ptlDu7u68oE3B2z5Sr8jxWx6a2F6JtGfktkMYMWFwYmDxYMGY7iK8HRNqY3WyyIkbhMTMTxYnPvprUcTTr4KvQ3VTcXkum4rsoguV43UbPs9gajJ+ds5eJ+eO3NZ97qO5Nw7yxxPq8wzdG/a/F8mdWG08jGhTkcI2j0RaHO1ss/wD86f3eNS/Q1v6nZv8A46/n6Ka1G0pp4nBX6H6u7i47B1VWtIhiWYsirbFzU8ssLbjTqIJE4Mk0ejupxsm22rZm0H9mbZ0YS2m+UE4v/IkyfpkTiTr/AKIt/VbN/wDHX86nsHRtlrr22sbOdKoQRZQeeXBHb9AUjGombdpNFcdrmrnUFjs253tjIIZmQmWFsW1vZPDc4STpiTEs2mDZ2rqRO90tZ1XWutOmOJ9pubTbdsEXNGsLpYEHSew11v6B2f6iz/LT8qP0Ds/1Fn+Wn5Vr2Oe8q7SeLZxIJF1ZIgf5dzMDkPDxrYFVLPRFlGDLatKRyIRQfaBPb76uUmblNNhRRRUdiiiigKKKKAooooCiiigKKKKAooooCiiioMnaVlrsdoEenTXJ9F9DbVs9vZbaSAEsm4EWygVw1rfi8F88bpWUEaiTOZ0Guy2norW5beXEJAkKVAxicqc0v9Cf+a/95f7a88UVxM2hpeJcla6M24i3qvbQJS1vIeyOJvKN8PN7PkAI75yQSFbZse3XVuKwuAHZipAuINV0JYYFYeFJbfLEDtliCAvZfoT/AM1/7y/20foP/wA1/wC+P7atq9oTu7uYu7Ntm8ld4qm4SvHbxxWIN7J1ruxdECTJPboIsdGbJta272p2LtZBt7xkYLe1bQIgclA3HeDHadVb36BH11/+Z/tXv6CH1t/+Z/tSYr2hYy7uOs9G7arSm9RXulm1tauOTutjtozxeUFZtXwRqbGnhPDFvrDsW0677bOrTcS0qstxUINtdqPa6mNdy2OfzphgCD036CH1t/8AmH8qP0CPrb/8w/lS2Je9oO7uxOnOiGunZ3W3ba4jOSzqh0k7PfVJkZUXXTAB74xWYvR+3G03yl4Nur+ka7YO9ZbC2gSLj6gGF9gS0AtBAGkV136BH1t/+YaP0EPrb/8ANNIiuItY7rG6J2baF2i7vXuNb4gklSrLKbo+eWDhQwPAsliSWxWt0b/3V7/9dn43qn+gl+sv/wA1qsbD0YtosQXJYAEsxbCzHP8AeNSKKs0TJmi1oXKKKK9LMUUUUBRRRQFFFFB4TXteEV7QFFE0UBRRRQFFFFAUUUUBRRRU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9464" name="AutoShape 8" descr="data:image/jpeg;base64,/9j/4AAQSkZJRgABAQAAAQABAAD/2wCEAAkGBhQSEBUUExQUFBUWGBkaGBUYFxgXHhcZFRoYFRUXGR4YHiYeFxojGhQaHy8gIycpMCwsFR8xNTAqNSYrLCkBCQoKDgwOGg8PGjUkHyQpNSksLCk1NSwtKSksMCkqLCkpKSkpKiwpKSwpLDUsKSwpKTQpKSksKSwpLykpKSkpLP/AABEIAM4A9QMBIgACEQEDEQH/xAAbAAACAwEBAQAAAAAAAAAAAAAAAwIEBQYBB//EAEgQAAIBAwEEBQcICAUEAgMAAAECEQADIRIEEyIxBQZBUWEUMnGBkaGxI0JSU2KSwdEVFjNygpOi0iRDsuHwBzRj8ZTCVHN0/8QAGAEBAQEBAQAAAAAAAAAAAAAAAAEDAgT/xAAsEQEAAQIEAwcFAQEAAAAAAAAAAQIRAxITUWGB8CEiMTJBkaFicbHR8VJC/9oADAMBAAIRAxEAPwD6/f6Vbyjc27esqqPcYsECJcZ1WMEu3ybmMebzyKRd64bKqljdwPsXDI0PcDKAsshS07BhIIRoOKsbX0IHvC6Ll222lVcIwAuKjMyK0gkQXbKlTxkTFZ46kWNGktdIC6Flhw2xavWEtrjzVTaLkTJlpJMUFkdbNmlRvDLHTGi5g6lt8XDwDVcQS0DjBmDUrfWjZ2ICuSWZVUBLksXDMrKNPEhFtzrHDCNnBqje6qodpDF20NLMmoS7hrT5xlBuVwCDz7CRTR1Ms6NE3Cs28EqYSyWa1bBKyqqXYgghs+dQe2etiM2kDPyXFFzR8veawoDaMtKHBAE4mAxE3657KE1m40eFq6SRoe6HUBJZClt2DgFToMHFep1Tsggg3MbvGrB3N47TbJxzDs3qaKWnUuwF0/KEBdAlydNsW7llbY+yqXnjtlpJJoH9M9ZEsBMF3uFNKgN5rOlssSqkIBvBlok4qNzrTaNjaLlo7w2EZysMuoKrspBIyrG2wDiRgxMVPburVq61tmLg2wANLldQVkuKGjzgGtqfb2EivNn6sWUs3bI17u6rKV1HhVgwKr3ABjHM8s4FB7c6wLbKrfVrbO7qgCu4YKzC3xKpAZ1UMFmeKKqWOvOzNbtsd8puIrhDYvEw4uFZ0oRJ3LxnOnEyJu7Z1ctXb63m1600RDED5Ni6SO3LH04mYWK+z9TrCBAN4dCoqy5MLaF1UHoA2hx7O6glc647KszcMAAzouQZ3eAdMFvlUkAyNWeRhPSvXK1aS7p1G5bRm0NbuoCy2hf0aiunVu2DaRJ54wamnU6ws6TcXh0iHJCyqIxAMjUy2lBMZz9IzW2bqJZG8Vi5tsNKWwzAInk9rZT25fRbI1dz+ugsHrjY121DCHLKdS3EZWDm0oKsmNTqyiSMgRPY7YetuzXnREclnAKgo6zKm4BxAQSilwD82DyIkHVayLmsawSXLQ5AbeO1whh2gM7ED7RGRip7D1btWXD29YhFSNZg6FFtWYdraQBPgO0AgPE6x2wwVyFLOyIMmdNw2QTjGpwQPSPGpfp9GstctywUqOINbjeaCrNqWVTTcDExgT3RUbPV9Q2olpDORBKyLjm7pbPFDM0csY75ubF0cloEJOdMyZ8xFtj+lBQVei+nkvEDzWKqdJOZIlh/Dy9Ktjhqtd63WU1M502wE0uQw1lt6TpkcQ02SZHP2TfsdDW1dXGqVECSSJyNRnm8EjV9o1WHVeyBg3BBBUi4/AF1gKueFYuusDsbvAICwvTds27lwE6LZYMdJPmedAGTHgPR2Uj9YUJAGoHUoIZHGnVcFqDiASxx38+Wa92noJTbvqrNqvghnJJjBCgZEASY7fHlTLXQVtR84mVJJYkko+9BJ7Tr9wjlQL2TrJau6dAuNq0wN2wJVgGD5AhIYZP5VDZustttPnklQ0rbcrJt74KDGSUkxzxBgkAstdXbSadOtdARQQ7g6UUIFMHIgCe+BSLXVW1LA6ihUKqamhQLQs98FtMiftUDtn6y2XWVJPm4jta41kDGDxqRz8eVMTp22bW9XUVLBRCtLMSBpAOZ1HSZiCrTEGl/q1ZkHjkGZ3lzJ1m6CeLih2LCcCfAR7e6CUWTbtALxKyyXhWUgyNLAidMmDkkkzJkInrLalV45dC6jSQSAJIgwZgHn3Ec8U/ozpTfFuEgQjISCCyXFkEg8jqDCPAd9UrPVGzoAfUx0gMQ9wBjoFomNZ5ooXJJicmSTobHsGh3YsW1aQJkwqCAMnJ1FjP2vCguUUUUBRRRQFFFFQU9p6US2xDahCa50kyAQsCMlpYYGciqq9ZLXDi4JMMCh+SOrR8p9HixOZ5+aCaZ0n0TvWnVpIWFxMMHS6rHIkBrYx2zzqr+rzamO8Hykb3g84K5cBeLgwxUzqxnBqh222XO0WyCAADAz4a5x2gj2VrVn39nG/Q5kh54m7NPITA9VXd0JnPtNBOiobkePtP/AA1AINRGeQ7T2k/lQOoqG6GPDxP/AA0bkf8ACaCdFQ3Q9lR8mWIjHpNA2ioGyJn8aVZsLpHPn30Fiil7gZ8eea8GzLjHLlk0DaKXuBnHPnk0DZxIPdyyaBlFIewoHbkjtPfUxYFAyileSrERj0mvdwJmPCgZRSjsymMcvE16dnXOOfOgZRVYWl1xHISPDJpvk65xz50DKKX5Osgxkcq88mWIjxoG0UvydZmM8przyVYiBFA2iq9uwpkxzkHxE/DFTGzLjHLl4dtA2iiigKKr9IbTu7TuI4EZs8uEE58MVzg6yXiHHCrW1uuRctlTFpbLaWXWdBJvHik4AMGaDZ6S2jRdtMe9gfANpE+2K0qxemGVzpBGoI+JEgkKVnuyBWjsm1hkUyJKgnI7QD+NZRVOfLwu6t3brNQB4j6B+NR8oXGRnlkZqG9UMTIwBORiJ9nP31q5WKKWNoGMjPLPP0UeULnIxzyMUDKKXvhjPPlXh2pYmRHfNAw1CxOnPOjfiY7aXa2ldMzAk+2gsUUvfiSJ5c/CvBtK4zz5eNA2ileUDPhzo8oGPHlQSun4j41Oq9zaFI9BHxFM34mO+gZRSfKliZx66lvhMdtAyileUrE9/pr3fjPhzoD53Ps5fjTKri6NfbkY599M34z4c+dAyil74SB38q88oET6u2gbRS98Jjtrw7SsT+BoJWj68n41OkW7wE88SfeZqXlAx48qBtFFFQRuWwwKsAQRBByCDgg94qkegrEAG2pgyJzkwDJOWwoEH6I7hV+iqMXp++UNph2OJ/dLIre5qtdCfsQPoll+6xH4VT6zpNth27u6R/CFb8Ks9CvO8/f1ep1V/wAazr81M/ePxKU+NUfafzDTqA87wgfjU6WG4iPAfjWimUUUUBRRRQFQtcuc+NTpdkY7ufxoGUUUUBRRRQRuH4j41KoXBj1j41OgKKKKAooooFzxc+zl+NMpXz+XZz9fKm0BRRRQFFFFAuz25nJ+J/8AXqplLsnB9J+JplAUUUUFbpO4y2bhTzwjFcTxBSVx25jFcrc6QbQQLlwALdKXEus+9vKtk2gpbL5dxu+RKNjBA7OvNNBk9IyzhSrZS4J4YOpQDGZxPb76r9XL+OR4rVpuzsXR39umtPaP21v0P8FrI6A4Wtj7N1P5Vwx7jWeJ5YnaqPm8JT57bxPxaW9vjjhb+nHv+Feb3iODgcsePLPx7qaKh8447Bn24/531oo3hxwnPox6c/CjeHPCfdn31WXpZDdNsaiykAwpIGpXYSeQ8wj0wO2rPlCxOoR3yO3l8KA3hkcJ9OMe+jen6J9GPzpO2dJJaWWPNkXGTLsqLj0uPVmrCXAeRmMHwPd6aCO8M+afTj85qFq4Y5E+z86W/SaC7uieLQX8AqlVMns88U23eAUEwsntMZJxz76CW8MnhPpkZ99AuHHCfdj31F9sQAnUIWZggxGSPT4UvZukrdy2lxWGlwpWcecAQM/Ozy50Dt6c8J9oz7/jRvDjhPux768balEywEc8jHp7uXuqvt/S9uyVD6izzpREe4x0iWIVATAkSeWQOZEg645jkRkdozkeP/Jqe8P0T6ceznWd+sNlrotAsW1aRwOFLqu8ZA+nSXCgkrM8LdxjVoF7wx5p9Ej84o3hnzT6cUyigXvD9E+0Ubw54T7RmmUUFcXDqGDy5Tyzzqe9OeE+0Zo08cx2c/XyptAveHHCfaMV5vTHmn2j202igXvDPmn0yK83pjzTPdIptFAi3dOcE88yM55fh6qlvTjhPjkY/OvbPojJ+Jz+NMoCiiigCapXOmbKiTdtgamUnUMMnng92nt7u2rG02iyMqsUJBAYQSpIgETiRzrnE6t3UDBTbYMLyAHUoVLwtAHkdRG683E6vO7w3No/a2/Q/wABWPY4bh+xtTD1XVB+LCtK/bcXreRENpwSRgTPFn3VnbXaOvagInTbuDnzA9P/AI64xIvh1e/skdldPt7t3aNqW2ssQBy9JPIADJJ7AMmqlprlx5zbSPNMam5wT2IO2MnAnTyo2TYeVwsHcjz2XkD2IAYQejn2zVoyCcgCOccufPOY9XOuom8XVyFn/p+4taN5bU6QupLRXls1/ZdZGrLHfhyZ+bHjTT1IhxcfdFQbhaylvhZbwKvbA1diwV+3cumOPHQP0zZUqDtFgFtMAuo1a4KaZbMgiOcyKgenrEOfKdni2QHO8SEJJUB+LhJKkZjINUc7sfUu6y2bjsm8+Ta5vE1Nqt3rd0aWDQrlLSW2Of2anMVs9V+rp2RGUsrEhRqAYFggIDPqcjWZyQBy7cRefpS0slr9oBQdUsojTpDEy2ADcSe7WveKRt/Tlu0Leq7bLXWRbagrLi46WwyguCyg3ASRMDvoMS/1Gdndt5byzMvybAnVtKbXF1g8sBo3YiIEHwrQHV1guy7trf8Ah1ZQrozrDBVlQX1Ky6IUljhmE5mrljpy2VDPdS0d2LjW7hVXtqwBlwW4Y1AGe/nU9n6Utuq6b9kloiGUzrLhIhu023jv0N3GgwNk6iMGDXblu4dav+ygaks37IYDUQpm8H4QANMAdtV7X/Tpha0by0JVkMWSFVWtWbO8tjXw3wLEh8xrI7M9qUaTxCIxjt9teaGxxDxx/vig5O91DOpmV7YY3HuHgIDltoubQA5VgzQLmmZ5qD4VqP0A6eTmw6I1i01mGRnVkcWp/wAzWCDYQgljiQSZ1DY3bZ4h4Y5e/NGhscQ8cHPvxQc7+rd1SJuKyJde+ihWRjdvBwVLhjpTXedgQsiVGdJ1b3R1p1tILh1OFAYkzLRk455r10aOYORHDyE57c1Mq0+cI7cf70DaKzdm6SFwNpedJaX0MFGg6GEkxzHfyzyzVstnz17gPH259FA+iqpuEDz1JEkgLJIzyAMzg+yo7PtOtQyuIYArKkHORIYg9hxA5UD/AJ/Ps5evnTaoX9pFtTcd1CIpLvGBp86c4iPHlXmxbeLwfdvlW0kNbdChgPDK8NJVgeQwQaDQopQRscQ8cc/RnHvqJtvHnCe/SfhqoH0UoW2nzsejt9tRNp488TPPT2ejVQTs9vpPxNMpCI2cgc4EeODzz3+ug2nxxjx4efozj30D6KKKAoqLmBgT4f8Aush+sqgGbd3UpbWgCEoLao7sYfSQFuoeEknVAEggBd2n9ta/j+AqrcX/ABkHk9gg+Oh/yerN9pu2v4/9Iql02rC9s5QhSWdJImNazyxOU7x+B6p9YZ4nhE8U+j9vVLKqxJZSUCjLMUMQAMnEHwGTjNOsJce5qc6ABi2IM84Lt3/ZXHi1J6O2UWtouDJZ1VtbQWPYwkAYkAwIAnkK1B53q/OvPg+W23Z7Nq/G7mT1FATdrfuKmpiVgEFfkxaSMCLduytsTOCT52Qm11JZ+K5d0utx2QASqh7t9yGggvqW/wB4iB4z19FbOXLt1GUlvlToKlQmhYUMdnZvSP8ACqI5AMfCr/SXV3e3lu7wp+y1KACG3F4X7eTleKQY5gjurZooOe2vqlqu3bi3WQ3CGBCiUcLbtsVaQQrJZVSBByeLlFfYOpQS4ji85CsGKlV4il3abok9gnanGPor4g9TULRx7fjQTooooCiiigXfGPWPiIqr030eb+zXbQbSXQrJEjPeMSp5EdoJq3d5esfHPuqdBxy9RWAnVZ5k7sWyLZnaBtGgifMgafTBjsqre6j3LNssrLddbSpbUJEXLW7azdWWhSLlpQZP7O3aWfk5bu6KD59f6lPvd2oEMrhtoNsakLbI2zkhtYLKbj7woACWdzI5nQt9QYZGm0pRrbCEY6dG0HaH0FmJXUCVxAknEGK7Gig4/o7qTu9lubNvFDuqw6q0TbCBLjKzmWJtqWAiRie2r2ydEXkvm6zAtduBruiVUJbt7tECsSWzxFueeXKt2ePs5cu2mTQVej9oJDK/noYJ5ahzV/WPYQw7Kt1m9IXBbZb0gBcPnmh7f4TxejX305+l7I53bQ9LqPxqXhLwuUVnN1j2Yc9osfzU/OlHrXsn/wCTY/mL+dTNG6Z6d2jYGDHefiZ99NrFt9bdkz/ibHb88d+Kds3WbZbjhE2i0zMYChwST3AUzRuZ6d2pRQDRXTpC6pKkAwYwYmD2GO2sf9XDoC72DpuIzBcut7SbhMk/KErOrkJOIrbooM69soF63GrOr5zQIUAQJgeqk9YLUIr54LlsnJ5agh7cYarm0/tbX8f+mo9M7NvNnuJ2lDHpiR7wK6onvQ4xIvTKv0na0G3ckwrQ2T5rwOczgwavC2NRycjvPuzj1UnZHF+wpOQ6Cf4hmq2ybWbTC1dP7jnkwzgnsYCPTXlmdOub+E/lrT36YmOoaW55ZOPE/nn10bnnk58W92ceqpzXtehyWLIkGTjxP559debgREt95vjM02igXuszJ9p+ExS7dkEfOwT84957jVioWpjPj8aDw2BJOc+J/PFeeTjGTj7Tfnmm0UCtwM8888n88eqjcDHPHLJ/PPrptJ2rbEtoXuMEUc2YwB7aCF7Z1jtyV7T3iOZpgsCZk+0/nFYj9OXb3/a2uH669KJz+asa3n0AeNT/AFde5/3N+5c+wh3KeiE4m9bGs8+3a4zX8sLG3dK7PZ4bl1VMzp1ktPoB1Gqh6f1mbOz7TdnGrSbSnxm6V9wrT2HoazZEWrSJ4hQCfSeZ9dXAtO9JaqfVgKdsYQLNm0JxruvcPsQD/VXp6H2pidW1BZ5i3ZA9hdm+Fb9FXJvJk3lzo6sy4D7RtTED63QMnl8mB2089UNnPnC4/wC/dut8WrWJ4+fZy9fOm0yQadOzHt9UdkHLZ7XrXV8Zpi9WdmHKxaH8C1qUUyU7LljZSXoayDItoD+6KkOi7cRpEev/AN1boq5YW0KdrYUydPMsD7TPoqX6OTGOXLJ7fXT7XiZyfiYqdW0FhRRRVUVmdL9KNawiqx3dy4dRI4bWmQIB4iXAHr9B06p7f0XbvRrBwCMMyyrRqQ6SJUwJBwYHdQIv7fb3lsllHMmSAQGWRM8pkVYPSlr62399fzqiel7ZF24Q2nZ5M44xo1ErnI5gExMTygm5sm3B7ZeFxM6WDjh55EZ8KDHt7edmJCG3eskkgLcQPbkyQATDrJx21K91ksuCGs3SDAIKrH+rxroVAIrPfakG0qgUlmWC2IWJZVP2iNRx2DMSJ6mYq80M4omnyywf0yE/ZeUKPosqOo9ryPbXo64XR/l6v4dP/wBzXXaR3UaRWOlRHlvHN3ev1n4cuvXJ/qf6qD1yb6n+r/at+3cm4w7IHu5/6hVmK5im/hVPx+nXbG3XNy564P8AU/1VH9cHH+T/AFd+a6ois3oTbA4dQoG7cqSr7xSTDsAYGQWIIjBFdZPqn4/SXnr+sf8AXN/qf6hXp65P9T/UK6qKIpk+qfj9F56/rk7nXS4BixPhqGTWRb6SY3N5ft75xlAxAS3+4kxP2jJ9FfQooiuZwr+Mz1yczEzN5cmetz8tz3fOHpHb4VL9c3mNz/UPzrf6VJFokBTEMdTlAAnFJIVogqOynbJf121fSV1KG0nmJAMHxExXWn9U/H6dXnr+ua/XG59T/UPzoHXNzys/1D866uKKafGeuReev65T9crn1P8AUv8AdXg65XPqh94f3V1lEUycZ65F5cj+trzq3I7p1Dlz+lXo65XPqh7R/dW892NpVdPnW3IbUcaGSV0xH+YDM9nKr9NP6p65F5cn+uVz6oe0f3UDrnc+pH3h/dXWRRFNP6p65F54dc3Jfrpc+qH3h/dR+ulz6ofeX+6utrxqZOM9ci88OubkV64XAMWhzPzh2kn6VN2frodQ3luFPasMfZqz/tWl0D0gHwEKBlF5OPVqW+ztJxwtIkjIGoQTmNHa9iS4AHAYAzB7xy9NWKOM9ci8o7H0gl1dSNqHrEeBByD6a9pyWwAAAAByAERRXYlXhFe0UGMer1tSypKLcw6r2qttraqp5pEhpH0aseQ7q1c4mZnkszRLMVCAnSABhVGB80U3aXi7aHfq+FT288HpZR7WFSmbyT2QnsjyinwHwpD9D2jdW7pAdSTIxJK7uT38MD1CmbB5kdxYexiKs1UjwRZwOZioeVL9JfaKXt3IfvD8axr/AE0q7SLJXGgsbmIDQzrbiJJNu1ceewKPpCsK8SqKrRDSIi15aFq5DBjABJk+BmPgKu+VJ9JfaK5k9cdm0atVzTBP7G7hVRLpcjRITRcVtRHeOYin3usVhHdG16kKArunJO9fdJpAWWBbEjvB5Gayoqrp9HUxEt5tpSPPX7wqrsNlLZY7wuzkSzMpJ0jSBwgAAAd3aawrHWhGbTpz8lx6X0HfX22dVB0yGlDzAEzmASPbnXDZQmvU5WJEWrhJU23vBwAslDbtsQ3LhI54rTUr2c2p3dN5Wn0l9or3ytPpL7RXP9M9OpY0gLrdikKAY0tct2tTEAhRNzE8yPAkLfrNZbZ9ou2SLhsW2uEQV1AK7oZjzW3bAHwNNSvZcsbuk8qT6S+0UeVJ9JfaKx7XSdtrzWRO8VdRUqRwyFkEjOWHpmRIqi3WvZ+FtXAU1klHBhltugGPOi6sqYPGo7aalexlp3bnSGzJtCaNZGQeEqZ0mYIYMCJjBHZVy0kAAkmBzMSfExAmsbYNsS81q5bMqd4JiMpKODPIhlI9Xt3K0w65qvdzVFhRRRWjkUV4XA9f/Pwr2gS+yg3FuZ1KrKO6HKkz9wU6ileUr9Ie0eP5H2GgbRRUQ4mO6glWbtHT9pLwstrDlWfKPp0JpDvqjSFU3Fkzia0HuAcyB6fDJrB6xdVPKrgfeFIsXLQGmcvdsXgxhgYB2cAqIkOcigd0cmzbOMXlgounVcUxaQMyKv2ACxByY5kwI0W6StAsDdtgoJYa14QMS2cCe01yt/8A6dK+S6SRB+TLZK7YCRvLjNltt15Jzb8eFWzdRWZrhuG3AZtA0EFp8mIuM9u4GEHZgQAQQYMnSJDtkcEAgggiQRkEHIIopHRtopZRWfeMqhWuQAXZQFZiBgEkEwOU0UFmiiigzdub5e34f/Y6asbafMHe49wLfhVTbv2hP0Rb/wBZP4Va2rzk/eP+lqywp71X3Wvyw92I+eO5j7wG/GrVY2z7Zbu3Li23fUhh4DASp0ESV0sQRGCeVWdwfp3Pvf7VvZlFVjukGhQYJgjkCT7Bmub2voSw7Nc3dzfM4cXd02tWChAobTIt6RpKciC3fNb3k5+nc+9/tSNnuq8FLlxlKhg4JKkMSBDRpPLkDgEd4nCrBmarxVZpGJFvBzVvqrb02kJvkBGS6dNwG4Gt2rOmY4U0WtMc8zOrNaFnoKwrlwl+S+vIuEahd8owI5bwk+uJgCNzcfbufepG8XebveXNejXEnzZ0zPLn2VJwa/8AZq07Mu30JYUghNoxu8Rcg7q820WyRGYuM3qaKUOrezaNG7vkadGd6SE3T2AgMSFW3dcDxacnNb/k/wBu5940HZ/t3PvmpoV/6NWNmTtnRlq6yM6X5QACBdWQrLcUMF84B0UifHsJFFjoiylm5YCXt3cVkKxcgIwZSqY4RDkDt5ZwI0bShtUPd4W0klnGREgTGrukSJBHMGG+T48+599vRTQq/wBLqRsy9j6OtWrrXUt3g7a5JFwj5RxdeAcCXEz6uQACT1e2YqRursM1xji7514ozEd0G2mmPN0CIrT2iUezDvxXApBYkEaHPb4gVrxScGuP+iMSJ9GPsVmHtgC5C68uGni7yw75+AgQK2a8iva7w6MsT2kzcUUUVojC6xG4HQ2wC+7v7oH67Su754nRvef50nZbe1a1Je4yg28Fbaghrt4PqGWxb3faOwxMiuiK17Qc7t1rat9cKNc0gnQo3ekgLs5AyJgsb3b2HsiqjdH39TNoOrTgwmSE20Ljl/mW+z53prraKDmj5W15gN6ibxfqzwBnDQSORXQeUicEkE1X2C1tIfWVuyzWdYbQNUKBcgrIVFJJgjiggRKmutooOc2rYbl3a1FxXNoO0eaE3ZsAZg6ixuM49HPETXQba9wzvbaEg/5RI4Np1KDp5ahYEgduCcserooOT2qzthD5chpBWLcBNWzhtMQSSjX+0nHgoqKWtsUEanUKiBQLKQQFszhGO7YsLiwoaAZAgLXXUUGL0AWLX9Qj5RMTMNuLO8BIweKZIxM+NFbIWioPaKz7+1PrYLpAEc1J5iewioLtVz6Vv7p/vrKcamHWWUNtybv7oHsUn8atbSZ3Z7yf9DVV0ni1EEtzgQOQXtJ7qXfsG4oRxadREBrerIwDludY4eJFNUzPq6romabQydq6qko2UcttF26bdxrjWnW5vtKsklVKm6GlVy1oekUds6ga7bqXR2YN8o6ksT5Imy22b7QuKbnPBMjOa2F6JtHla2Uxg/IrgiMedg8vdUv0Nb+p2X+Qv91ejXo4s9PE4Mtup7by3DWBbt3jcVd2JUNtBvMimJAKMFgEDzpDapVWy9SWS3bX/DMEW0ptlDu7u68oE3B2z5Sr8jxWx6a2F6JtGfktkMYMWFwYmDxYMGY7iK8HRNqY3WyyIkbhMTMTxYnPvprUcTTr4KvQ3VTcXkum4rsoguV43UbPs9gajJ+ds5eJ+eO3NZ97qO5Nw7yxxPq8wzdG/a/F8mdWG08jGhTkcI2j0RaHO1ss/wD86f3eNS/Q1v6nZv8A46/n6Ka1G0pp4nBX6H6u7i47B1VWtIhiWYsirbFzU8ssLbjTqIJE4Mk0ejupxsm22rZm0H9mbZ0YS2m+UE4v/IkyfpkTiTr/AKIt/VbN/wDHX86nsHRtlrr22sbOdKoQRZQeeXBHb9AUjGombdpNFcdrmrnUFjs253tjIIZmQmWFsW1vZPDc4STpiTEs2mDZ2rqRO90tZ1XWutOmOJ9pubTbdsEXNGsLpYEHSew11v6B2f6iz/LT8qP0Ds/1Fn+Wn5Vr2Oe8q7SeLZxIJF1ZIgf5dzMDkPDxrYFVLPRFlGDLatKRyIRQfaBPb76uUmblNNhRRRUdiiiigKKKKAooooCiiigKKKKAooooCiiioMnaVlrsdoEenTXJ9F9DbVs9vZbaSAEsm4EWygVw1rfi8F88bpWUEaiTOZ0Guy2norW5beXEJAkKVAxicqc0v9Cf+a/95f7a88UVxM2hpeJcla6M24i3qvbQJS1vIeyOJvKN8PN7PkAI75yQSFbZse3XVuKwuAHZipAuINV0JYYFYeFJbfLEDtliCAvZfoT/AM1/7y/20foP/wA1/wC+P7atq9oTu7uYu7Ntm8ld4qm4SvHbxxWIN7J1ruxdECTJPboIsdGbJta272p2LtZBt7xkYLe1bQIgclA3HeDHadVb36BH11/+Z/tXv6CH1t/+Z/tSYr2hYy7uOs9G7arSm9RXulm1tauOTutjtozxeUFZtXwRqbGnhPDFvrDsW0677bOrTcS0qstxUINtdqPa6mNdy2OfzphgCD036CH1t/8AmH8qP0CPrb/8w/lS2Je9oO7uxOnOiGunZ3W3ba4jOSzqh0k7PfVJkZUXXTAB74xWYvR+3G03yl4Nur+ka7YO9ZbC2gSLj6gGF9gS0AtBAGkV136BH1t/+YaP0EPrb/8ANNIiuItY7rG6J2baF2i7vXuNb4gklSrLKbo+eWDhQwPAsliSWxWt0b/3V7/9dn43qn+gl+sv/wA1qsbD0YtosQXJYAEsxbCzHP8AeNSKKs0TJmi1oXKKKK9LMUUUUBRRRQFFFFB4TXteEV7QFFE0UBRRRQFFFFAUUUUBRRRU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9466" name="Picture 10" descr="http://jeanvilarsciences.free.fr/images/troisiemes/histoire%20vie/chapitre3/evolution%20atmosphere.jpg"/>
          <p:cNvPicPr>
            <a:picLocks noChangeAspect="1" noChangeArrowheads="1"/>
          </p:cNvPicPr>
          <p:nvPr/>
        </p:nvPicPr>
        <p:blipFill>
          <a:blip r:embed="rId2" cstate="print"/>
          <a:srcRect b="14413"/>
          <a:stretch>
            <a:fillRect/>
          </a:stretch>
        </p:blipFill>
        <p:spPr bwMode="auto">
          <a:xfrm>
            <a:off x="611560" y="1196752"/>
            <a:ext cx="5010141" cy="3600400"/>
          </a:xfrm>
          <a:prstGeom prst="rect">
            <a:avLst/>
          </a:prstGeom>
          <a:noFill/>
        </p:spPr>
      </p:pic>
      <p:sp>
        <p:nvSpPr>
          <p:cNvPr id="8" name="ZoneTexte 7"/>
          <p:cNvSpPr txBox="1"/>
          <p:nvPr/>
        </p:nvSpPr>
        <p:spPr>
          <a:xfrm>
            <a:off x="0" y="5085184"/>
            <a:ext cx="9144000" cy="1384995"/>
          </a:xfrm>
          <a:prstGeom prst="rect">
            <a:avLst/>
          </a:prstGeom>
          <a:noFill/>
        </p:spPr>
        <p:txBody>
          <a:bodyPr wrap="square" rtlCol="0">
            <a:spAutoFit/>
          </a:bodyPr>
          <a:lstStyle/>
          <a:p>
            <a:pPr algn="just"/>
            <a:r>
              <a:rPr lang="fr-FR" sz="2800" dirty="0" smtClean="0">
                <a:solidFill>
                  <a:schemeClr val="accent2">
                    <a:lumMod val="75000"/>
                  </a:schemeClr>
                </a:solidFill>
              </a:rPr>
              <a:t> </a:t>
            </a:r>
            <a:r>
              <a:rPr lang="fr-FR" sz="2800" b="1" dirty="0" smtClean="0">
                <a:solidFill>
                  <a:schemeClr val="accent2">
                    <a:lumMod val="75000"/>
                  </a:schemeClr>
                </a:solidFill>
              </a:rPr>
              <a:t>Comment expliquer les évolutions constatées entre l’atmosphère primitive et l’atmosphère actuelle ?</a:t>
            </a:r>
            <a:endParaRPr lang="fr-FR" sz="2800" dirty="0" smtClean="0">
              <a:solidFill>
                <a:schemeClr val="accent2">
                  <a:lumMod val="75000"/>
                </a:schemeClr>
              </a:solidFill>
            </a:endParaRPr>
          </a:p>
          <a:p>
            <a:pPr algn="just"/>
            <a:endParaRPr lang="fr-FR" sz="2800" b="1" dirty="0">
              <a:solidFill>
                <a:schemeClr val="accent2">
                  <a:lumMod val="75000"/>
                </a:schemeClr>
              </a:solidFill>
            </a:endParaRPr>
          </a:p>
        </p:txBody>
      </p:sp>
      <p:sp>
        <p:nvSpPr>
          <p:cNvPr id="9" name="ZoneTexte 8"/>
          <p:cNvSpPr txBox="1"/>
          <p:nvPr/>
        </p:nvSpPr>
        <p:spPr>
          <a:xfrm>
            <a:off x="5724128" y="1052736"/>
            <a:ext cx="3419872" cy="3785652"/>
          </a:xfrm>
          <a:prstGeom prst="rect">
            <a:avLst/>
          </a:prstGeom>
          <a:noFill/>
        </p:spPr>
        <p:txBody>
          <a:bodyPr wrap="square" rtlCol="0">
            <a:spAutoFit/>
          </a:bodyPr>
          <a:lstStyle/>
          <a:p>
            <a:pPr algn="just"/>
            <a:r>
              <a:rPr lang="fr-FR" sz="2400" dirty="0" smtClean="0"/>
              <a:t>Les faits remarquables de l’évolution de l’atmosphère:</a:t>
            </a:r>
          </a:p>
          <a:p>
            <a:pPr algn="just">
              <a:buFont typeface="Wingdings" pitchFamily="2" charset="2"/>
              <a:buChar char="v"/>
            </a:pPr>
            <a:r>
              <a:rPr lang="fr-FR" sz="2400" dirty="0" smtClean="0"/>
              <a:t>Une diminution importante de la quantité d’eau</a:t>
            </a:r>
          </a:p>
          <a:p>
            <a:pPr algn="just">
              <a:buFont typeface="Wingdings" pitchFamily="2" charset="2"/>
              <a:buChar char="v"/>
            </a:pPr>
            <a:r>
              <a:rPr lang="fr-FR" sz="2400" dirty="0" smtClean="0"/>
              <a:t>Une diminution importante de la quantité de CO</a:t>
            </a:r>
            <a:r>
              <a:rPr lang="fr-FR" sz="2400" baseline="-25000" dirty="0" smtClean="0"/>
              <a:t>2</a:t>
            </a:r>
            <a:r>
              <a:rPr lang="fr-FR" sz="2400" dirty="0" smtClean="0"/>
              <a:t> (85% à 0.04%)</a:t>
            </a:r>
          </a:p>
          <a:p>
            <a:pPr algn="just">
              <a:buFont typeface="Wingdings" pitchFamily="2" charset="2"/>
              <a:buChar char="v"/>
            </a:pPr>
            <a:r>
              <a:rPr lang="fr-FR" sz="2400" dirty="0" smtClean="0"/>
              <a:t>L’apparition de O</a:t>
            </a:r>
            <a:r>
              <a:rPr lang="fr-FR" sz="2400" baseline="-25000" dirty="0" smtClean="0"/>
              <a:t>2 </a:t>
            </a:r>
            <a:endParaRPr lang="fr-FR" sz="2400" baseline="-25000" dirty="0"/>
          </a:p>
        </p:txBody>
      </p:sp>
      <p:sp>
        <p:nvSpPr>
          <p:cNvPr id="11" name="Rectangle 10"/>
          <p:cNvSpPr/>
          <p:nvPr/>
        </p:nvSpPr>
        <p:spPr>
          <a:xfrm>
            <a:off x="899592" y="4221088"/>
            <a:ext cx="25202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dirty="0" smtClean="0">
                <a:solidFill>
                  <a:schemeClr val="accent3">
                    <a:lumMod val="75000"/>
                  </a:schemeClr>
                </a:solidFill>
              </a:rPr>
              <a:t>L’origine de la réduction de la quantité d’eau atmosphérique</a:t>
            </a:r>
            <a:endParaRPr lang="fr-FR" sz="3600" b="1" dirty="0">
              <a:solidFill>
                <a:schemeClr val="accent3">
                  <a:lumMod val="75000"/>
                </a:schemeClr>
              </a:solidFill>
            </a:endParaRPr>
          </a:p>
        </p:txBody>
      </p:sp>
      <p:sp>
        <p:nvSpPr>
          <p:cNvPr id="3" name="Espace réservé du contenu 2"/>
          <p:cNvSpPr>
            <a:spLocks noGrp="1"/>
          </p:cNvSpPr>
          <p:nvPr>
            <p:ph idx="1"/>
          </p:nvPr>
        </p:nvSpPr>
        <p:spPr>
          <a:xfrm>
            <a:off x="214282" y="2071678"/>
            <a:ext cx="4286280" cy="3883045"/>
          </a:xfrm>
        </p:spPr>
        <p:txBody>
          <a:bodyPr>
            <a:normAutofit lnSpcReduction="10000"/>
          </a:bodyPr>
          <a:lstStyle/>
          <a:p>
            <a:pPr algn="just">
              <a:buNone/>
            </a:pPr>
            <a:r>
              <a:rPr lang="fr-FR" sz="2400" b="1" dirty="0" smtClean="0"/>
              <a:t>     </a:t>
            </a:r>
            <a:r>
              <a:rPr lang="fr-FR" sz="2400" dirty="0" smtClean="0"/>
              <a:t>Il y a 4,4 milliards d'années... La jeune croûte entraîne un brusque refroidissement en bloquant les échanges de chaleur avec l'extérieur. </a:t>
            </a:r>
          </a:p>
          <a:p>
            <a:pPr algn="just">
              <a:buNone/>
            </a:pPr>
            <a:r>
              <a:rPr lang="fr-FR" sz="2400" dirty="0" smtClean="0"/>
              <a:t>     Résultats : la vapeur d'eau contenue dans l'atmosphère se condense et tombe en déluge. En moins d'un millier d'années, des océans se forment. </a:t>
            </a:r>
            <a:endParaRPr lang="fr-FR" sz="2400" dirty="0"/>
          </a:p>
        </p:txBody>
      </p:sp>
      <p:pic>
        <p:nvPicPr>
          <p:cNvPr id="20484" name="Picture 4" descr="http://histoiredutemps.free.fr/images/im-terrestre/formation.sys.sol/terre03.jpg"/>
          <p:cNvPicPr>
            <a:picLocks noChangeAspect="1" noChangeArrowheads="1"/>
          </p:cNvPicPr>
          <p:nvPr/>
        </p:nvPicPr>
        <p:blipFill>
          <a:blip r:embed="rId2" cstate="print"/>
          <a:srcRect/>
          <a:stretch>
            <a:fillRect/>
          </a:stretch>
        </p:blipFill>
        <p:spPr bwMode="auto">
          <a:xfrm>
            <a:off x="4786314" y="2428868"/>
            <a:ext cx="4005245" cy="2932097"/>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dirty="0" smtClean="0">
                <a:solidFill>
                  <a:schemeClr val="accent3">
                    <a:lumMod val="75000"/>
                  </a:schemeClr>
                </a:solidFill>
              </a:rPr>
              <a:t>L’origine de la réduction de la quantité de CO2 atmosphérique</a:t>
            </a:r>
            <a:endParaRPr lang="fr-FR" sz="3600" b="1" dirty="0">
              <a:solidFill>
                <a:schemeClr val="accent3">
                  <a:lumMod val="75000"/>
                </a:schemeClr>
              </a:solidFill>
            </a:endParaRPr>
          </a:p>
        </p:txBody>
      </p:sp>
      <p:sp>
        <p:nvSpPr>
          <p:cNvPr id="3" name="Espace réservé du texte 2"/>
          <p:cNvSpPr>
            <a:spLocks noGrp="1"/>
          </p:cNvSpPr>
          <p:nvPr>
            <p:ph type="body" idx="1"/>
          </p:nvPr>
        </p:nvSpPr>
        <p:spPr>
          <a:xfrm>
            <a:off x="457200" y="1535113"/>
            <a:ext cx="7283152" cy="639762"/>
          </a:xfrm>
        </p:spPr>
        <p:txBody>
          <a:bodyPr>
            <a:noAutofit/>
          </a:bodyPr>
          <a:lstStyle/>
          <a:p>
            <a:r>
              <a:rPr lang="fr-FR" sz="2800" dirty="0" smtClean="0">
                <a:solidFill>
                  <a:schemeClr val="accent4">
                    <a:lumMod val="75000"/>
                  </a:schemeClr>
                </a:solidFill>
              </a:rPr>
              <a:t>Une dissolution du CO</a:t>
            </a:r>
            <a:r>
              <a:rPr lang="fr-FR" sz="2800" baseline="-25000" dirty="0" smtClean="0">
                <a:solidFill>
                  <a:schemeClr val="accent4">
                    <a:lumMod val="75000"/>
                  </a:schemeClr>
                </a:solidFill>
              </a:rPr>
              <a:t>2</a:t>
            </a:r>
            <a:r>
              <a:rPr lang="fr-FR" sz="2800" dirty="0" smtClean="0">
                <a:solidFill>
                  <a:schemeClr val="accent4">
                    <a:lumMod val="75000"/>
                  </a:schemeClr>
                </a:solidFill>
              </a:rPr>
              <a:t> dans les océans</a:t>
            </a:r>
            <a:endParaRPr lang="fr-FR" sz="2800" dirty="0">
              <a:solidFill>
                <a:schemeClr val="accent4">
                  <a:lumMod val="75000"/>
                </a:schemeClr>
              </a:solidFill>
            </a:endParaRPr>
          </a:p>
        </p:txBody>
      </p:sp>
      <p:sp>
        <p:nvSpPr>
          <p:cNvPr id="6" name="Espace réservé du contenu 5"/>
          <p:cNvSpPr>
            <a:spLocks noGrp="1"/>
          </p:cNvSpPr>
          <p:nvPr>
            <p:ph sz="quarter" idx="4"/>
          </p:nvPr>
        </p:nvSpPr>
        <p:spPr/>
        <p:txBody>
          <a:bodyPr/>
          <a:lstStyle/>
          <a:p>
            <a:r>
              <a:rPr lang="fr-FR" b="1" dirty="0" smtClean="0"/>
              <a:t>Le CO</a:t>
            </a:r>
            <a:r>
              <a:rPr lang="fr-FR" b="1" baseline="-25000" dirty="0" smtClean="0"/>
              <a:t>2</a:t>
            </a:r>
            <a:r>
              <a:rPr lang="fr-FR" b="1" dirty="0" smtClean="0"/>
              <a:t> atmosphérique peut être dissout dans l’eau</a:t>
            </a:r>
            <a:r>
              <a:rPr lang="fr-FR" dirty="0" smtClean="0"/>
              <a:t>. Le CO</a:t>
            </a:r>
            <a:r>
              <a:rPr lang="fr-FR" baseline="-25000" dirty="0" smtClean="0"/>
              <a:t>2</a:t>
            </a:r>
            <a:r>
              <a:rPr lang="fr-FR" dirty="0" smtClean="0"/>
              <a:t> soluble réagit avec H</a:t>
            </a:r>
            <a:r>
              <a:rPr lang="fr-FR" baseline="-25000" dirty="0" smtClean="0"/>
              <a:t>2</a:t>
            </a:r>
            <a:r>
              <a:rPr lang="fr-FR" dirty="0" smtClean="0"/>
              <a:t>O pour former des ions </a:t>
            </a:r>
            <a:r>
              <a:rPr lang="fr-FR" b="1" dirty="0" smtClean="0"/>
              <a:t>HCO</a:t>
            </a:r>
            <a:r>
              <a:rPr lang="fr-FR" b="1" baseline="-25000" dirty="0" smtClean="0"/>
              <a:t> 3</a:t>
            </a:r>
            <a:r>
              <a:rPr lang="fr-FR" b="1" baseline="30000" dirty="0" smtClean="0"/>
              <a:t>-</a:t>
            </a:r>
          </a:p>
          <a:p>
            <a:r>
              <a:rPr lang="fr-FR" dirty="0" smtClean="0"/>
              <a:t>Le refroidissement progressif de l’eau de mer augmente la solubilité du CO2 (et donc la formation d’</a:t>
            </a:r>
            <a:r>
              <a:rPr lang="fr-FR" b="1" dirty="0" smtClean="0"/>
              <a:t> HCO</a:t>
            </a:r>
            <a:r>
              <a:rPr lang="fr-FR" b="1" baseline="-25000" dirty="0" smtClean="0"/>
              <a:t> 3</a:t>
            </a:r>
            <a:r>
              <a:rPr lang="fr-FR" b="1" baseline="30000" dirty="0" smtClean="0"/>
              <a:t>-</a:t>
            </a:r>
            <a:endParaRPr lang="fr-FR" dirty="0"/>
          </a:p>
        </p:txBody>
      </p:sp>
      <p:pic>
        <p:nvPicPr>
          <p:cNvPr id="17409" name="Picture 1"/>
          <p:cNvPicPr>
            <a:picLocks noGrp="1" noChangeAspect="1" noChangeArrowheads="1"/>
          </p:cNvPicPr>
          <p:nvPr>
            <p:ph sz="half" idx="2"/>
          </p:nvPr>
        </p:nvPicPr>
        <p:blipFill>
          <a:blip r:embed="rId2" cstate="print">
            <a:lum bright="-11000" contrast="27000"/>
          </a:blip>
          <a:srcRect/>
          <a:stretch>
            <a:fillRect/>
          </a:stretch>
        </p:blipFill>
        <p:spPr bwMode="auto">
          <a:xfrm>
            <a:off x="0" y="2132856"/>
            <a:ext cx="4283968" cy="42946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dirty="0" smtClean="0">
                <a:solidFill>
                  <a:schemeClr val="accent3">
                    <a:lumMod val="75000"/>
                  </a:schemeClr>
                </a:solidFill>
              </a:rPr>
              <a:t>L’origine de la réduction de la quantité de CO</a:t>
            </a:r>
            <a:r>
              <a:rPr lang="fr-FR" sz="3600" b="1" baseline="-25000" dirty="0" smtClean="0">
                <a:solidFill>
                  <a:schemeClr val="accent3">
                    <a:lumMod val="75000"/>
                  </a:schemeClr>
                </a:solidFill>
              </a:rPr>
              <a:t>2</a:t>
            </a:r>
            <a:r>
              <a:rPr lang="fr-FR" sz="3600" b="1" dirty="0" smtClean="0">
                <a:solidFill>
                  <a:schemeClr val="accent3">
                    <a:lumMod val="75000"/>
                  </a:schemeClr>
                </a:solidFill>
              </a:rPr>
              <a:t> atmosphérique</a:t>
            </a:r>
            <a:endParaRPr lang="fr-FR" sz="3600" b="1" dirty="0">
              <a:solidFill>
                <a:schemeClr val="accent3">
                  <a:lumMod val="75000"/>
                </a:schemeClr>
              </a:solidFill>
            </a:endParaRPr>
          </a:p>
        </p:txBody>
      </p:sp>
      <p:sp>
        <p:nvSpPr>
          <p:cNvPr id="4" name="Espace réservé du contenu 3"/>
          <p:cNvSpPr>
            <a:spLocks noGrp="1"/>
          </p:cNvSpPr>
          <p:nvPr>
            <p:ph sz="half" idx="2"/>
          </p:nvPr>
        </p:nvSpPr>
        <p:spPr>
          <a:xfrm>
            <a:off x="0" y="1988840"/>
            <a:ext cx="9144000" cy="4494485"/>
          </a:xfrm>
        </p:spPr>
        <p:txBody>
          <a:bodyPr>
            <a:normAutofit/>
          </a:bodyPr>
          <a:lstStyle/>
          <a:p>
            <a:r>
              <a:rPr lang="fr-FR" dirty="0" smtClean="0"/>
              <a:t>En présence d’ions </a:t>
            </a:r>
            <a:r>
              <a:rPr lang="fr-FR" b="1" dirty="0" smtClean="0"/>
              <a:t>Ca</a:t>
            </a:r>
            <a:r>
              <a:rPr lang="fr-FR" b="1" baseline="30000" dirty="0" smtClean="0"/>
              <a:t>2+</a:t>
            </a:r>
            <a:r>
              <a:rPr lang="fr-FR" b="1" dirty="0" smtClean="0"/>
              <a:t> , les ions HCO</a:t>
            </a:r>
            <a:r>
              <a:rPr lang="fr-FR" b="1" baseline="-25000" dirty="0" smtClean="0"/>
              <a:t>3</a:t>
            </a:r>
            <a:r>
              <a:rPr lang="fr-FR" b="1" baseline="30000" dirty="0" smtClean="0"/>
              <a:t>-</a:t>
            </a:r>
            <a:r>
              <a:rPr lang="fr-FR" b="1" dirty="0" smtClean="0"/>
              <a:t> </a:t>
            </a:r>
            <a:r>
              <a:rPr lang="fr-FR" dirty="0" smtClean="0"/>
              <a:t>peuvent précipiter pour former des c</a:t>
            </a:r>
            <a:r>
              <a:rPr lang="fr-FR" b="1" dirty="0" smtClean="0"/>
              <a:t>arbonates de calcium:</a:t>
            </a:r>
          </a:p>
          <a:p>
            <a:r>
              <a:rPr lang="fr-FR" b="1" dirty="0" smtClean="0"/>
              <a:t>Ca</a:t>
            </a:r>
            <a:r>
              <a:rPr lang="fr-FR" b="1" baseline="30000" dirty="0" smtClean="0"/>
              <a:t>2+ </a:t>
            </a:r>
            <a:r>
              <a:rPr lang="fr-FR" b="1" dirty="0" smtClean="0"/>
              <a:t>+HCO</a:t>
            </a:r>
            <a:r>
              <a:rPr lang="fr-FR" b="1" baseline="-25000" dirty="0" smtClean="0"/>
              <a:t>3              </a:t>
            </a:r>
            <a:r>
              <a:rPr lang="fr-FR" b="1" dirty="0" smtClean="0"/>
              <a:t>CaCO</a:t>
            </a:r>
            <a:r>
              <a:rPr lang="fr-FR" b="1" baseline="-25000" dirty="0" smtClean="0"/>
              <a:t>3</a:t>
            </a:r>
          </a:p>
          <a:p>
            <a:r>
              <a:rPr lang="fr-FR" dirty="0" smtClean="0"/>
              <a:t>Le calcaire  (roche carbonatée) est par exemple composé de CaCO</a:t>
            </a:r>
            <a:r>
              <a:rPr lang="fr-FR" baseline="-25000" dirty="0" smtClean="0"/>
              <a:t>3</a:t>
            </a:r>
            <a:r>
              <a:rPr lang="fr-FR" dirty="0" smtClean="0"/>
              <a:t>.</a:t>
            </a:r>
            <a:r>
              <a:rPr lang="fr-FR" baseline="-25000" dirty="0" smtClean="0"/>
              <a:t> </a:t>
            </a:r>
          </a:p>
          <a:p>
            <a:r>
              <a:rPr lang="fr-FR" b="1" dirty="0" smtClean="0"/>
              <a:t>La précipitation des carbonates piège progressivement le carbone inorganique atmosphérique (CO</a:t>
            </a:r>
            <a:r>
              <a:rPr lang="fr-FR" b="1" baseline="-25000" dirty="0" smtClean="0"/>
              <a:t>2</a:t>
            </a:r>
            <a:r>
              <a:rPr lang="fr-FR" b="1" dirty="0" smtClean="0"/>
              <a:t>) dans la lithosphère, sous forme de roches carbonatées </a:t>
            </a:r>
            <a:r>
              <a:rPr lang="fr-FR" dirty="0" smtClean="0"/>
              <a:t>(comme le calcaire)</a:t>
            </a:r>
          </a:p>
          <a:p>
            <a:endParaRPr lang="fr-FR" dirty="0" smtClean="0"/>
          </a:p>
          <a:p>
            <a:endParaRPr lang="fr-FR" dirty="0"/>
          </a:p>
        </p:txBody>
      </p:sp>
      <p:sp>
        <p:nvSpPr>
          <p:cNvPr id="5" name="Espace réservé du texte 4"/>
          <p:cNvSpPr>
            <a:spLocks noGrp="1"/>
          </p:cNvSpPr>
          <p:nvPr>
            <p:ph type="body" sz="quarter" idx="3"/>
          </p:nvPr>
        </p:nvSpPr>
        <p:spPr>
          <a:xfrm>
            <a:off x="1475656" y="1340768"/>
            <a:ext cx="6408712" cy="639762"/>
          </a:xfrm>
        </p:spPr>
        <p:txBody>
          <a:bodyPr>
            <a:noAutofit/>
          </a:bodyPr>
          <a:lstStyle/>
          <a:p>
            <a:pPr algn="just"/>
            <a:r>
              <a:rPr lang="fr-FR" sz="2800" dirty="0" smtClean="0">
                <a:solidFill>
                  <a:schemeClr val="accent4">
                    <a:lumMod val="75000"/>
                  </a:schemeClr>
                </a:solidFill>
              </a:rPr>
              <a:t>La formation de roches carbonatées</a:t>
            </a:r>
            <a:endParaRPr lang="fr-FR" sz="2800" dirty="0">
              <a:solidFill>
                <a:schemeClr val="accent4">
                  <a:lumMod val="75000"/>
                </a:schemeClr>
              </a:solidFill>
            </a:endParaRPr>
          </a:p>
        </p:txBody>
      </p:sp>
      <p:cxnSp>
        <p:nvCxnSpPr>
          <p:cNvPr id="9" name="Connecteur droit avec flèche 8"/>
          <p:cNvCxnSpPr/>
          <p:nvPr/>
        </p:nvCxnSpPr>
        <p:spPr>
          <a:xfrm>
            <a:off x="1979712" y="3068960"/>
            <a:ext cx="432048"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pic>
        <p:nvPicPr>
          <p:cNvPr id="31746" name="Picture 2"/>
          <p:cNvPicPr>
            <a:picLocks noGrp="1" noChangeAspect="1" noChangeArrowheads="1"/>
          </p:cNvPicPr>
          <p:nvPr>
            <p:ph sz="quarter" idx="4"/>
          </p:nvPr>
        </p:nvPicPr>
        <p:blipFill>
          <a:blip r:embed="rId2" cstate="print"/>
          <a:srcRect/>
          <a:stretch>
            <a:fillRect/>
          </a:stretch>
        </p:blipFill>
        <p:spPr bwMode="auto">
          <a:xfrm>
            <a:off x="1979712" y="4869160"/>
            <a:ext cx="5904656" cy="18771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276872"/>
            <a:ext cx="8229600" cy="1143000"/>
          </a:xfrm>
        </p:spPr>
        <p:txBody>
          <a:bodyPr>
            <a:normAutofit fontScale="90000"/>
          </a:bodyPr>
          <a:lstStyle/>
          <a:p>
            <a:pPr lvl="0"/>
            <a:r>
              <a:rPr lang="fr-FR" b="1" u="sng" dirty="0" smtClean="0">
                <a:solidFill>
                  <a:srgbClr val="FF0000"/>
                </a:solidFill>
              </a:rPr>
              <a:t>I) Formation et composition de la Terre primitive</a:t>
            </a:r>
            <a:r>
              <a:rPr lang="fr-FR" b="1" u="sng" dirty="0" smtClean="0"/>
              <a:t/>
            </a:r>
            <a:br>
              <a:rPr lang="fr-FR" b="1" u="sng" dirty="0" smtClean="0"/>
            </a:br>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0"/>
            <a:ext cx="8229600" cy="1143000"/>
          </a:xfrm>
        </p:spPr>
        <p:txBody>
          <a:bodyPr>
            <a:normAutofit fontScale="90000"/>
          </a:bodyPr>
          <a:lstStyle/>
          <a:p>
            <a:pPr lvl="0"/>
            <a:r>
              <a:rPr lang="fr-FR" sz="4000" b="1" dirty="0" smtClean="0">
                <a:solidFill>
                  <a:schemeClr val="accent3">
                    <a:lumMod val="75000"/>
                  </a:schemeClr>
                </a:solidFill>
              </a:rPr>
              <a:t>Dégagement d’O</a:t>
            </a:r>
            <a:r>
              <a:rPr lang="fr-FR" sz="4000" b="1" baseline="-25000" dirty="0" smtClean="0">
                <a:solidFill>
                  <a:schemeClr val="accent3">
                    <a:lumMod val="75000"/>
                  </a:schemeClr>
                </a:solidFill>
              </a:rPr>
              <a:t>2</a:t>
            </a:r>
            <a:r>
              <a:rPr lang="fr-FR" sz="4000" b="1" dirty="0" smtClean="0">
                <a:solidFill>
                  <a:schemeClr val="accent3">
                    <a:lumMod val="75000"/>
                  </a:schemeClr>
                </a:solidFill>
              </a:rPr>
              <a:t> et oxygénation progressive de l’atmosphère.</a:t>
            </a:r>
            <a:endParaRPr lang="fr-FR" dirty="0"/>
          </a:p>
        </p:txBody>
      </p:sp>
      <p:sp>
        <p:nvSpPr>
          <p:cNvPr id="8" name="Rectangle 7"/>
          <p:cNvSpPr/>
          <p:nvPr/>
        </p:nvSpPr>
        <p:spPr>
          <a:xfrm>
            <a:off x="0" y="1124744"/>
            <a:ext cx="6156176" cy="2308324"/>
          </a:xfrm>
          <a:prstGeom prst="rect">
            <a:avLst/>
          </a:prstGeom>
        </p:spPr>
        <p:txBody>
          <a:bodyPr wrap="square">
            <a:spAutoFit/>
          </a:bodyPr>
          <a:lstStyle/>
          <a:p>
            <a:r>
              <a:rPr lang="fr-FR" sz="2400" dirty="0" smtClean="0"/>
              <a:t>Les stromatolithes sont des bio-constructions carbonatées. Actuellement on trouve ces édifices dans quelques endroits du globe. Les stromatolithes sont formés par accumulation de lit de CaCO3, sous l’action de </a:t>
            </a:r>
            <a:r>
              <a:rPr lang="fr-FR" sz="2400" b="1" dirty="0" smtClean="0"/>
              <a:t>procaryotes photosynthétiques : Les cyanobactéries.</a:t>
            </a:r>
            <a:endParaRPr lang="fr-FR" sz="2400" dirty="0"/>
          </a:p>
        </p:txBody>
      </p:sp>
      <p:pic>
        <p:nvPicPr>
          <p:cNvPr id="32770" name="Picture 2"/>
          <p:cNvPicPr>
            <a:picLocks noChangeAspect="1" noChangeArrowheads="1"/>
          </p:cNvPicPr>
          <p:nvPr/>
        </p:nvPicPr>
        <p:blipFill>
          <a:blip r:embed="rId2" cstate="print"/>
          <a:srcRect/>
          <a:stretch>
            <a:fillRect/>
          </a:stretch>
        </p:blipFill>
        <p:spPr bwMode="auto">
          <a:xfrm>
            <a:off x="6084169" y="1124744"/>
            <a:ext cx="3059831" cy="2305327"/>
          </a:xfrm>
          <a:prstGeom prst="rect">
            <a:avLst/>
          </a:prstGeom>
          <a:noFill/>
          <a:ln w="9525">
            <a:noFill/>
            <a:miter lim="800000"/>
            <a:headEnd/>
            <a:tailEnd/>
          </a:ln>
        </p:spPr>
      </p:pic>
      <p:pic>
        <p:nvPicPr>
          <p:cNvPr id="32771" name="Picture 3"/>
          <p:cNvPicPr>
            <a:picLocks noChangeAspect="1" noChangeArrowheads="1"/>
          </p:cNvPicPr>
          <p:nvPr/>
        </p:nvPicPr>
        <p:blipFill>
          <a:blip r:embed="rId3" cstate="print"/>
          <a:srcRect/>
          <a:stretch>
            <a:fillRect/>
          </a:stretch>
        </p:blipFill>
        <p:spPr bwMode="auto">
          <a:xfrm>
            <a:off x="323528" y="3501008"/>
            <a:ext cx="3029480" cy="3356992"/>
          </a:xfrm>
          <a:prstGeom prst="rect">
            <a:avLst/>
          </a:prstGeom>
          <a:noFill/>
          <a:ln w="9525">
            <a:noFill/>
            <a:miter lim="800000"/>
            <a:headEnd/>
            <a:tailEnd/>
          </a:ln>
        </p:spPr>
      </p:pic>
      <p:sp>
        <p:nvSpPr>
          <p:cNvPr id="6" name="Rectangle 5"/>
          <p:cNvSpPr/>
          <p:nvPr/>
        </p:nvSpPr>
        <p:spPr>
          <a:xfrm>
            <a:off x="3347864" y="3573016"/>
            <a:ext cx="5796136" cy="1200329"/>
          </a:xfrm>
          <a:prstGeom prst="rect">
            <a:avLst/>
          </a:prstGeom>
        </p:spPr>
        <p:txBody>
          <a:bodyPr wrap="square">
            <a:spAutoFit/>
          </a:bodyPr>
          <a:lstStyle/>
          <a:p>
            <a:r>
              <a:rPr lang="fr-FR" sz="2400" dirty="0" smtClean="0"/>
              <a:t>Les cyanobactéries, en réalisant la photosynthèse, induisent la précipitation des carbonates (du fait de l’utilisation du CO</a:t>
            </a:r>
            <a:r>
              <a:rPr lang="fr-FR" sz="2400" baseline="-25000" dirty="0" smtClean="0"/>
              <a:t>2</a:t>
            </a:r>
            <a:r>
              <a:rPr lang="fr-FR" sz="2400" dirty="0" smtClean="0"/>
              <a:t>).</a:t>
            </a:r>
            <a:endParaRPr lang="fr-FR" sz="2400" dirty="0"/>
          </a:p>
        </p:txBody>
      </p:sp>
      <p:pic>
        <p:nvPicPr>
          <p:cNvPr id="33794" name="Picture 2"/>
          <p:cNvPicPr>
            <a:picLocks noChangeAspect="1" noChangeArrowheads="1"/>
          </p:cNvPicPr>
          <p:nvPr/>
        </p:nvPicPr>
        <p:blipFill>
          <a:blip r:embed="rId4" cstate="print"/>
          <a:srcRect b="34152"/>
          <a:stretch>
            <a:fillRect/>
          </a:stretch>
        </p:blipFill>
        <p:spPr bwMode="auto">
          <a:xfrm>
            <a:off x="3563888" y="4725144"/>
            <a:ext cx="5184576" cy="1224136"/>
          </a:xfrm>
          <a:prstGeom prst="rect">
            <a:avLst/>
          </a:prstGeom>
          <a:noFill/>
          <a:ln w="9525">
            <a:noFill/>
            <a:miter lim="800000"/>
            <a:headEnd/>
            <a:tailEnd/>
          </a:ln>
        </p:spPr>
      </p:pic>
      <p:sp>
        <p:nvSpPr>
          <p:cNvPr id="9" name="Ellipse 8"/>
          <p:cNvSpPr/>
          <p:nvPr/>
        </p:nvSpPr>
        <p:spPr>
          <a:xfrm>
            <a:off x="6588224" y="5661248"/>
            <a:ext cx="504056" cy="2880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5292080" y="6381328"/>
            <a:ext cx="3851920" cy="47667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419872" y="6027003"/>
            <a:ext cx="5724128" cy="830997"/>
          </a:xfrm>
          <a:prstGeom prst="rect">
            <a:avLst/>
          </a:prstGeom>
        </p:spPr>
        <p:txBody>
          <a:bodyPr wrap="square">
            <a:spAutoFit/>
          </a:bodyPr>
          <a:lstStyle/>
          <a:p>
            <a:r>
              <a:rPr lang="fr-FR" sz="2400" dirty="0" smtClean="0"/>
              <a:t>Les cyanobactéries en réalisant la photosynthèse induisent une libération d’O2</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0"/>
            <a:ext cx="8229600" cy="1143000"/>
          </a:xfrm>
        </p:spPr>
        <p:txBody>
          <a:bodyPr>
            <a:normAutofit fontScale="90000"/>
          </a:bodyPr>
          <a:lstStyle/>
          <a:p>
            <a:pPr lvl="0"/>
            <a:r>
              <a:rPr lang="fr-FR" sz="4000" b="1" dirty="0" smtClean="0">
                <a:solidFill>
                  <a:schemeClr val="accent3">
                    <a:lumMod val="75000"/>
                  </a:schemeClr>
                </a:solidFill>
              </a:rPr>
              <a:t>Dégagement d’O</a:t>
            </a:r>
            <a:r>
              <a:rPr lang="fr-FR" sz="4000" b="1" baseline="-25000" dirty="0" smtClean="0">
                <a:solidFill>
                  <a:schemeClr val="accent3">
                    <a:lumMod val="75000"/>
                  </a:schemeClr>
                </a:solidFill>
              </a:rPr>
              <a:t>2</a:t>
            </a:r>
            <a:r>
              <a:rPr lang="fr-FR" sz="4000" b="1" dirty="0" smtClean="0">
                <a:solidFill>
                  <a:schemeClr val="accent3">
                    <a:lumMod val="75000"/>
                  </a:schemeClr>
                </a:solidFill>
              </a:rPr>
              <a:t> et oxygénation progressive de l’atmosphère.</a:t>
            </a:r>
            <a:endParaRPr lang="fr-FR" dirty="0"/>
          </a:p>
        </p:txBody>
      </p:sp>
      <p:sp>
        <p:nvSpPr>
          <p:cNvPr id="8" name="Rectangle 7"/>
          <p:cNvSpPr/>
          <p:nvPr/>
        </p:nvSpPr>
        <p:spPr>
          <a:xfrm>
            <a:off x="0" y="1268760"/>
            <a:ext cx="9144000" cy="461665"/>
          </a:xfrm>
          <a:prstGeom prst="rect">
            <a:avLst/>
          </a:prstGeom>
        </p:spPr>
        <p:txBody>
          <a:bodyPr wrap="square">
            <a:spAutoFit/>
          </a:bodyPr>
          <a:lstStyle/>
          <a:p>
            <a:r>
              <a:rPr lang="fr-FR" sz="2400" dirty="0" smtClean="0"/>
              <a:t>Les stromatolithes fossiles les plus anciens datent de 3,5Ga </a:t>
            </a:r>
            <a:r>
              <a:rPr lang="fr-FR" sz="2400" b="1" dirty="0" smtClean="0"/>
              <a:t>.</a:t>
            </a:r>
            <a:endParaRPr lang="fr-FR" sz="2400" dirty="0"/>
          </a:p>
        </p:txBody>
      </p:sp>
      <p:pic>
        <p:nvPicPr>
          <p:cNvPr id="32772" name="Picture 4"/>
          <p:cNvPicPr>
            <a:picLocks noChangeAspect="1" noChangeArrowheads="1"/>
          </p:cNvPicPr>
          <p:nvPr/>
        </p:nvPicPr>
        <p:blipFill>
          <a:blip r:embed="rId2" cstate="print"/>
          <a:srcRect/>
          <a:stretch>
            <a:fillRect/>
          </a:stretch>
        </p:blipFill>
        <p:spPr bwMode="auto">
          <a:xfrm>
            <a:off x="323528" y="1772816"/>
            <a:ext cx="3600400" cy="2821785"/>
          </a:xfrm>
          <a:prstGeom prst="rect">
            <a:avLst/>
          </a:prstGeom>
          <a:noFill/>
          <a:ln w="9525">
            <a:noFill/>
            <a:miter lim="800000"/>
            <a:headEnd/>
            <a:tailEnd/>
          </a:ln>
        </p:spPr>
      </p:pic>
      <p:pic>
        <p:nvPicPr>
          <p:cNvPr id="32773" name="Picture 5"/>
          <p:cNvPicPr>
            <a:picLocks noChangeAspect="1" noChangeArrowheads="1"/>
          </p:cNvPicPr>
          <p:nvPr/>
        </p:nvPicPr>
        <p:blipFill>
          <a:blip r:embed="rId3" cstate="print"/>
          <a:srcRect/>
          <a:stretch>
            <a:fillRect/>
          </a:stretch>
        </p:blipFill>
        <p:spPr bwMode="auto">
          <a:xfrm>
            <a:off x="5970804" y="1844824"/>
            <a:ext cx="2982433" cy="2088232"/>
          </a:xfrm>
          <a:prstGeom prst="rect">
            <a:avLst/>
          </a:prstGeom>
          <a:noFill/>
          <a:ln w="9525">
            <a:noFill/>
            <a:miter lim="800000"/>
            <a:headEnd/>
            <a:tailEnd/>
          </a:ln>
        </p:spPr>
      </p:pic>
      <p:pic>
        <p:nvPicPr>
          <p:cNvPr id="32774" name="Picture 6"/>
          <p:cNvPicPr>
            <a:picLocks noChangeAspect="1" noChangeArrowheads="1"/>
          </p:cNvPicPr>
          <p:nvPr/>
        </p:nvPicPr>
        <p:blipFill>
          <a:blip r:embed="rId4" cstate="print"/>
          <a:srcRect/>
          <a:stretch>
            <a:fillRect/>
          </a:stretch>
        </p:blipFill>
        <p:spPr bwMode="auto">
          <a:xfrm>
            <a:off x="179512" y="4653136"/>
            <a:ext cx="2171700" cy="1781175"/>
          </a:xfrm>
          <a:prstGeom prst="rect">
            <a:avLst/>
          </a:prstGeom>
          <a:noFill/>
          <a:ln w="9525">
            <a:noFill/>
            <a:miter lim="800000"/>
            <a:headEnd/>
            <a:tailEnd/>
          </a:ln>
        </p:spPr>
      </p:pic>
      <p:sp>
        <p:nvSpPr>
          <p:cNvPr id="14" name="ZoneTexte 13"/>
          <p:cNvSpPr txBox="1"/>
          <p:nvPr/>
        </p:nvSpPr>
        <p:spPr>
          <a:xfrm>
            <a:off x="2483768" y="4725144"/>
            <a:ext cx="2952328" cy="1323439"/>
          </a:xfrm>
          <a:prstGeom prst="rect">
            <a:avLst/>
          </a:prstGeom>
          <a:noFill/>
        </p:spPr>
        <p:txBody>
          <a:bodyPr wrap="square" rtlCol="0">
            <a:spAutoFit/>
          </a:bodyPr>
          <a:lstStyle/>
          <a:p>
            <a:r>
              <a:rPr lang="fr-FR" sz="1600" dirty="0" smtClean="0"/>
              <a:t>Cette coupe montre les lits de carbonates dans lesquels  s’intercalent  des débris </a:t>
            </a:r>
          </a:p>
          <a:p>
            <a:r>
              <a:rPr lang="fr-FR" sz="1600" dirty="0" smtClean="0"/>
              <a:t>(rocheux et de filaments de cyanobactéries). </a:t>
            </a:r>
            <a:endParaRPr lang="fr-FR" sz="1600" dirty="0"/>
          </a:p>
        </p:txBody>
      </p:sp>
      <p:sp>
        <p:nvSpPr>
          <p:cNvPr id="15" name="Rectangle 14"/>
          <p:cNvSpPr/>
          <p:nvPr/>
        </p:nvSpPr>
        <p:spPr>
          <a:xfrm>
            <a:off x="5292080" y="4797152"/>
            <a:ext cx="3851920" cy="1200329"/>
          </a:xfrm>
          <a:prstGeom prst="rect">
            <a:avLst/>
          </a:prstGeom>
        </p:spPr>
        <p:txBody>
          <a:bodyPr wrap="square">
            <a:spAutoFit/>
          </a:bodyPr>
          <a:lstStyle/>
          <a:p>
            <a:r>
              <a:rPr lang="fr-FR" dirty="0" smtClean="0">
                <a:solidFill>
                  <a:srgbClr val="FF0000"/>
                </a:solidFill>
              </a:rPr>
              <a:t>Donc dès 3,5 Ga, l’activité photosynthétique des cyanobactéries (organismes procaryotes), induit la libération d’O</a:t>
            </a:r>
            <a:r>
              <a:rPr lang="fr-FR" baseline="-25000" dirty="0" smtClean="0">
                <a:solidFill>
                  <a:srgbClr val="FF0000"/>
                </a:solidFill>
              </a:rPr>
              <a:t>2</a:t>
            </a:r>
            <a:r>
              <a:rPr lang="fr-FR" dirty="0" smtClean="0">
                <a:solidFill>
                  <a:srgbClr val="FF0000"/>
                </a:solidFill>
              </a:rPr>
              <a:t>. </a:t>
            </a:r>
            <a:endParaRPr lang="fr-FR" dirty="0">
              <a:solidFill>
                <a:srgbClr val="FF0000"/>
              </a:solidFill>
            </a:endParaRPr>
          </a:p>
        </p:txBody>
      </p:sp>
      <p:pic>
        <p:nvPicPr>
          <p:cNvPr id="20482" name="Picture 2" descr="http://www.cnrs.fr/cw/dossiers/dosevol/imgArt/images/Chap2/alvarDeb/Canada.jpg"/>
          <p:cNvPicPr>
            <a:picLocks noChangeAspect="1" noChangeArrowheads="1"/>
          </p:cNvPicPr>
          <p:nvPr/>
        </p:nvPicPr>
        <p:blipFill>
          <a:blip r:embed="rId5" cstate="print"/>
          <a:srcRect/>
          <a:stretch>
            <a:fillRect/>
          </a:stretch>
        </p:blipFill>
        <p:spPr bwMode="auto">
          <a:xfrm>
            <a:off x="4139952" y="1772816"/>
            <a:ext cx="1700188" cy="2503527"/>
          </a:xfrm>
          <a:prstGeom prst="rect">
            <a:avLst/>
          </a:prstGeom>
          <a:noFill/>
        </p:spPr>
      </p:pic>
      <p:sp>
        <p:nvSpPr>
          <p:cNvPr id="10" name="Rectangle 9"/>
          <p:cNvSpPr/>
          <p:nvPr/>
        </p:nvSpPr>
        <p:spPr>
          <a:xfrm>
            <a:off x="3923928" y="4293096"/>
            <a:ext cx="3528392" cy="261610"/>
          </a:xfrm>
          <a:prstGeom prst="rect">
            <a:avLst/>
          </a:prstGeom>
        </p:spPr>
        <p:txBody>
          <a:bodyPr wrap="square">
            <a:spAutoFit/>
          </a:bodyPr>
          <a:lstStyle/>
          <a:p>
            <a:r>
              <a:rPr lang="fr-FR" sz="1100" dirty="0" smtClean="0"/>
              <a:t>Récif stromatolitique du Paléozoïque canadien, (2 Ga) </a:t>
            </a:r>
            <a:endParaRPr lang="fr-FR" sz="11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0"/>
            <a:ext cx="8229600" cy="1143000"/>
          </a:xfrm>
        </p:spPr>
        <p:txBody>
          <a:bodyPr>
            <a:normAutofit fontScale="90000"/>
          </a:bodyPr>
          <a:lstStyle/>
          <a:p>
            <a:pPr lvl="0"/>
            <a:r>
              <a:rPr lang="fr-FR" sz="4000" b="1" dirty="0" smtClean="0">
                <a:solidFill>
                  <a:schemeClr val="accent3">
                    <a:lumMod val="75000"/>
                  </a:schemeClr>
                </a:solidFill>
              </a:rPr>
              <a:t>Dégagement d’O</a:t>
            </a:r>
            <a:r>
              <a:rPr lang="fr-FR" sz="4000" b="1" baseline="-25000" dirty="0" smtClean="0">
                <a:solidFill>
                  <a:schemeClr val="accent3">
                    <a:lumMod val="75000"/>
                  </a:schemeClr>
                </a:solidFill>
              </a:rPr>
              <a:t>2</a:t>
            </a:r>
            <a:r>
              <a:rPr lang="fr-FR" sz="4000" b="1" dirty="0" smtClean="0">
                <a:solidFill>
                  <a:schemeClr val="accent3">
                    <a:lumMod val="75000"/>
                  </a:schemeClr>
                </a:solidFill>
              </a:rPr>
              <a:t> et oxygénation progressive de l’atmosphère.</a:t>
            </a:r>
            <a:endParaRPr lang="fr-FR" dirty="0"/>
          </a:p>
        </p:txBody>
      </p:sp>
      <p:sp>
        <p:nvSpPr>
          <p:cNvPr id="8" name="Rectangle 7"/>
          <p:cNvSpPr/>
          <p:nvPr/>
        </p:nvSpPr>
        <p:spPr>
          <a:xfrm>
            <a:off x="0" y="1268760"/>
            <a:ext cx="9144000" cy="461665"/>
          </a:xfrm>
          <a:prstGeom prst="rect">
            <a:avLst/>
          </a:prstGeom>
        </p:spPr>
        <p:txBody>
          <a:bodyPr wrap="square">
            <a:spAutoFit/>
          </a:bodyPr>
          <a:lstStyle/>
          <a:p>
            <a:r>
              <a:rPr lang="fr-FR" sz="2400" dirty="0" smtClean="0"/>
              <a:t>Les cyanobactéries libèrent de l’O</a:t>
            </a:r>
            <a:r>
              <a:rPr lang="fr-FR" sz="2400" baseline="-25000" dirty="0" smtClean="0"/>
              <a:t>2 </a:t>
            </a:r>
            <a:r>
              <a:rPr lang="fr-FR" sz="2400" dirty="0" smtClean="0"/>
              <a:t>dès</a:t>
            </a:r>
            <a:r>
              <a:rPr lang="fr-FR" sz="2400" baseline="-25000" dirty="0" smtClean="0"/>
              <a:t> </a:t>
            </a:r>
            <a:r>
              <a:rPr lang="fr-FR" sz="2400" dirty="0" smtClean="0"/>
              <a:t>3,5Ga…</a:t>
            </a:r>
            <a:r>
              <a:rPr lang="fr-FR" sz="2400" b="1" dirty="0" smtClean="0"/>
              <a:t>.</a:t>
            </a:r>
            <a:endParaRPr lang="fr-FR" sz="2400" dirty="0"/>
          </a:p>
        </p:txBody>
      </p:sp>
      <p:sp>
        <p:nvSpPr>
          <p:cNvPr id="15" name="Rectangle 14"/>
          <p:cNvSpPr/>
          <p:nvPr/>
        </p:nvSpPr>
        <p:spPr>
          <a:xfrm>
            <a:off x="179512" y="5445224"/>
            <a:ext cx="8964488" cy="1200329"/>
          </a:xfrm>
          <a:prstGeom prst="rect">
            <a:avLst/>
          </a:prstGeom>
        </p:spPr>
        <p:txBody>
          <a:bodyPr wrap="square">
            <a:spAutoFit/>
          </a:bodyPr>
          <a:lstStyle/>
          <a:p>
            <a:r>
              <a:rPr lang="fr-FR" sz="2400" b="1" dirty="0" smtClean="0">
                <a:solidFill>
                  <a:schemeClr val="accent6">
                    <a:lumMod val="50000"/>
                  </a:schemeClr>
                </a:solidFill>
              </a:rPr>
              <a:t>Qu’est devenu l’O2 libéré par les cyanobactéries et autres organismes entre 3,5 et 2,4 Ga ?</a:t>
            </a:r>
            <a:endParaRPr lang="fr-FR" sz="2400" dirty="0" smtClean="0">
              <a:solidFill>
                <a:schemeClr val="accent6">
                  <a:lumMod val="50000"/>
                </a:schemeClr>
              </a:solidFill>
            </a:endParaRPr>
          </a:p>
          <a:p>
            <a:endParaRPr lang="fr-FR" sz="2400" dirty="0">
              <a:solidFill>
                <a:schemeClr val="accent6">
                  <a:lumMod val="50000"/>
                </a:schemeClr>
              </a:solidFill>
            </a:endParaRPr>
          </a:p>
        </p:txBody>
      </p:sp>
      <p:pic>
        <p:nvPicPr>
          <p:cNvPr id="9" name="Picture 10" descr="http://jeanvilarsciences.free.fr/images/troisiemes/histoire%20vie/chapitre3/evolution%20atmosphere.jpg"/>
          <p:cNvPicPr>
            <a:picLocks noChangeAspect="1" noChangeArrowheads="1"/>
          </p:cNvPicPr>
          <p:nvPr/>
        </p:nvPicPr>
        <p:blipFill>
          <a:blip r:embed="rId2" cstate="print"/>
          <a:srcRect b="1063"/>
          <a:stretch>
            <a:fillRect/>
          </a:stretch>
        </p:blipFill>
        <p:spPr bwMode="auto">
          <a:xfrm>
            <a:off x="395536" y="1700808"/>
            <a:ext cx="4074037" cy="3384376"/>
          </a:xfrm>
          <a:prstGeom prst="rect">
            <a:avLst/>
          </a:prstGeom>
          <a:noFill/>
        </p:spPr>
      </p:pic>
      <p:sp>
        <p:nvSpPr>
          <p:cNvPr id="10" name="Rectangle 9"/>
          <p:cNvSpPr/>
          <p:nvPr/>
        </p:nvSpPr>
        <p:spPr>
          <a:xfrm>
            <a:off x="4644008" y="1916832"/>
            <a:ext cx="4499992" cy="1200329"/>
          </a:xfrm>
          <a:prstGeom prst="rect">
            <a:avLst/>
          </a:prstGeom>
        </p:spPr>
        <p:txBody>
          <a:bodyPr wrap="square">
            <a:spAutoFit/>
          </a:bodyPr>
          <a:lstStyle/>
          <a:p>
            <a:r>
              <a:rPr lang="fr-FR" sz="2400" dirty="0" smtClean="0"/>
              <a:t>Pourtant l’O</a:t>
            </a:r>
            <a:r>
              <a:rPr lang="fr-FR" sz="2400" baseline="-25000" dirty="0" smtClean="0"/>
              <a:t>2</a:t>
            </a:r>
            <a:r>
              <a:rPr lang="fr-FR" sz="2400" dirty="0" smtClean="0"/>
              <a:t> ne s’accumule dans l’atmosphère qu’à partir de 2,4 Ga…</a:t>
            </a:r>
            <a:r>
              <a:rPr lang="fr-FR" sz="2400" b="1" dirty="0" smtClean="0"/>
              <a:t>.</a:t>
            </a:r>
            <a:endParaRPr lang="fr-FR"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0"/>
            <a:ext cx="8229600" cy="1143000"/>
          </a:xfrm>
        </p:spPr>
        <p:txBody>
          <a:bodyPr>
            <a:normAutofit fontScale="90000"/>
          </a:bodyPr>
          <a:lstStyle/>
          <a:p>
            <a:pPr lvl="0"/>
            <a:r>
              <a:rPr lang="fr-FR" sz="4000" b="1" dirty="0" smtClean="0">
                <a:solidFill>
                  <a:schemeClr val="accent3">
                    <a:lumMod val="75000"/>
                  </a:schemeClr>
                </a:solidFill>
              </a:rPr>
              <a:t>Dégagement d’O</a:t>
            </a:r>
            <a:r>
              <a:rPr lang="fr-FR" sz="4000" b="1" baseline="-25000" dirty="0" smtClean="0">
                <a:solidFill>
                  <a:schemeClr val="accent3">
                    <a:lumMod val="75000"/>
                  </a:schemeClr>
                </a:solidFill>
              </a:rPr>
              <a:t>2</a:t>
            </a:r>
            <a:r>
              <a:rPr lang="fr-FR" sz="4000" b="1" dirty="0" smtClean="0">
                <a:solidFill>
                  <a:schemeClr val="accent3">
                    <a:lumMod val="75000"/>
                  </a:schemeClr>
                </a:solidFill>
              </a:rPr>
              <a:t> et oxygénation progressive de l’atmosphère.</a:t>
            </a:r>
            <a:endParaRPr lang="fr-FR" dirty="0"/>
          </a:p>
        </p:txBody>
      </p:sp>
      <p:sp>
        <p:nvSpPr>
          <p:cNvPr id="8" name="Rectangle 7"/>
          <p:cNvSpPr/>
          <p:nvPr/>
        </p:nvSpPr>
        <p:spPr>
          <a:xfrm>
            <a:off x="0" y="3068960"/>
            <a:ext cx="3563888" cy="461665"/>
          </a:xfrm>
          <a:prstGeom prst="rect">
            <a:avLst/>
          </a:prstGeom>
        </p:spPr>
        <p:txBody>
          <a:bodyPr wrap="square">
            <a:spAutoFit/>
          </a:bodyPr>
          <a:lstStyle/>
          <a:p>
            <a:r>
              <a:rPr lang="fr-FR" sz="2400" dirty="0" smtClean="0"/>
              <a:t>Une petite expérience…</a:t>
            </a:r>
            <a:endParaRPr lang="fr-FR" sz="2400" dirty="0"/>
          </a:p>
        </p:txBody>
      </p:sp>
      <p:sp>
        <p:nvSpPr>
          <p:cNvPr id="7" name="Rectangle 6"/>
          <p:cNvSpPr/>
          <p:nvPr/>
        </p:nvSpPr>
        <p:spPr>
          <a:xfrm>
            <a:off x="0" y="1124744"/>
            <a:ext cx="8712968" cy="1569660"/>
          </a:xfrm>
          <a:prstGeom prst="rect">
            <a:avLst/>
          </a:prstGeom>
        </p:spPr>
        <p:txBody>
          <a:bodyPr wrap="square">
            <a:spAutoFit/>
          </a:bodyPr>
          <a:lstStyle/>
          <a:p>
            <a:r>
              <a:rPr lang="fr-FR" sz="2400" dirty="0" smtClean="0"/>
              <a:t>L’altération des roches conduit à la libération de fer. Le fer en milieu réducteur est à l’état Fe</a:t>
            </a:r>
            <a:r>
              <a:rPr lang="fr-FR" sz="2400" baseline="30000" dirty="0" smtClean="0"/>
              <a:t>2+</a:t>
            </a:r>
            <a:r>
              <a:rPr lang="fr-FR" sz="2400" dirty="0" smtClean="0"/>
              <a:t>. Fe</a:t>
            </a:r>
            <a:r>
              <a:rPr lang="fr-FR" sz="2400" baseline="30000" dirty="0" smtClean="0"/>
              <a:t>2+</a:t>
            </a:r>
            <a:r>
              <a:rPr lang="fr-FR" sz="2400" dirty="0" smtClean="0"/>
              <a:t> est alors soluble dans l’eau. En revanche en milieu oxydant, le fer s’oxyde et passe à l’état Fe</a:t>
            </a:r>
            <a:r>
              <a:rPr lang="fr-FR" sz="2400" baseline="30000" dirty="0" smtClean="0"/>
              <a:t>3+.</a:t>
            </a:r>
            <a:r>
              <a:rPr lang="fr-FR" sz="2400" dirty="0" smtClean="0"/>
              <a:t> Ce Fe</a:t>
            </a:r>
            <a:r>
              <a:rPr lang="fr-FR" sz="2400" baseline="30000" dirty="0" smtClean="0"/>
              <a:t>3+</a:t>
            </a:r>
            <a:r>
              <a:rPr lang="fr-FR" sz="2400" dirty="0" smtClean="0"/>
              <a:t> précipite sous forme d’oxyde de fer, comme </a:t>
            </a:r>
            <a:r>
              <a:rPr lang="fr-FR" sz="2400" dirty="0" smtClean="0"/>
              <a:t>l’hématite </a:t>
            </a:r>
            <a:r>
              <a:rPr lang="fr-FR" sz="2400" dirty="0" smtClean="0"/>
              <a:t>(Fe</a:t>
            </a:r>
            <a:r>
              <a:rPr lang="fr-FR" sz="2400" baseline="-25000" dirty="0" smtClean="0"/>
              <a:t>2</a:t>
            </a:r>
            <a:r>
              <a:rPr lang="fr-FR" sz="2400" dirty="0" smtClean="0"/>
              <a:t>O</a:t>
            </a:r>
            <a:r>
              <a:rPr lang="fr-FR" sz="2400" baseline="-25000" dirty="0" smtClean="0"/>
              <a:t>3</a:t>
            </a:r>
            <a:r>
              <a:rPr lang="fr-FR" sz="2400" dirty="0" smtClean="0"/>
              <a:t>).  </a:t>
            </a:r>
            <a:endParaRPr lang="fr-FR" sz="2400" dirty="0"/>
          </a:p>
        </p:txBody>
      </p:sp>
      <p:pic>
        <p:nvPicPr>
          <p:cNvPr id="34818" name="Picture 2"/>
          <p:cNvPicPr>
            <a:picLocks noChangeAspect="1" noChangeArrowheads="1"/>
          </p:cNvPicPr>
          <p:nvPr/>
        </p:nvPicPr>
        <p:blipFill>
          <a:blip r:embed="rId2" cstate="print"/>
          <a:srcRect/>
          <a:stretch>
            <a:fillRect/>
          </a:stretch>
        </p:blipFill>
        <p:spPr bwMode="auto">
          <a:xfrm>
            <a:off x="120301" y="3501008"/>
            <a:ext cx="9023700" cy="3356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0"/>
            <a:ext cx="8229600" cy="1143000"/>
          </a:xfrm>
        </p:spPr>
        <p:txBody>
          <a:bodyPr>
            <a:normAutofit fontScale="90000"/>
          </a:bodyPr>
          <a:lstStyle/>
          <a:p>
            <a:pPr lvl="0"/>
            <a:r>
              <a:rPr lang="fr-FR" sz="4000" b="1" dirty="0" smtClean="0">
                <a:solidFill>
                  <a:schemeClr val="accent3">
                    <a:lumMod val="75000"/>
                  </a:schemeClr>
                </a:solidFill>
              </a:rPr>
              <a:t>Dégagement d’O</a:t>
            </a:r>
            <a:r>
              <a:rPr lang="fr-FR" sz="4000" b="1" baseline="-25000" dirty="0" smtClean="0">
                <a:solidFill>
                  <a:schemeClr val="accent3">
                    <a:lumMod val="75000"/>
                  </a:schemeClr>
                </a:solidFill>
              </a:rPr>
              <a:t>2 </a:t>
            </a:r>
            <a:r>
              <a:rPr lang="fr-FR" sz="4000" b="1" dirty="0" smtClean="0">
                <a:solidFill>
                  <a:schemeClr val="accent3">
                    <a:lumMod val="75000"/>
                  </a:schemeClr>
                </a:solidFill>
              </a:rPr>
              <a:t>et oxygénation progressive de l’atmosphère.</a:t>
            </a:r>
            <a:endParaRPr lang="fr-FR" dirty="0"/>
          </a:p>
        </p:txBody>
      </p:sp>
      <p:sp>
        <p:nvSpPr>
          <p:cNvPr id="7" name="Rectangle 6"/>
          <p:cNvSpPr/>
          <p:nvPr/>
        </p:nvSpPr>
        <p:spPr>
          <a:xfrm>
            <a:off x="0" y="1124744"/>
            <a:ext cx="8712968" cy="830997"/>
          </a:xfrm>
          <a:prstGeom prst="rect">
            <a:avLst/>
          </a:prstGeom>
        </p:spPr>
        <p:txBody>
          <a:bodyPr wrap="square">
            <a:spAutoFit/>
          </a:bodyPr>
          <a:lstStyle/>
          <a:p>
            <a:r>
              <a:rPr lang="fr-FR" sz="2400" dirty="0" smtClean="0"/>
              <a:t>Des indices géologiques pour comprendre le devenir de l’O</a:t>
            </a:r>
            <a:r>
              <a:rPr lang="fr-FR" sz="2400" baseline="-25000" dirty="0" smtClean="0"/>
              <a:t>2</a:t>
            </a:r>
            <a:r>
              <a:rPr lang="fr-FR" sz="2400" dirty="0" smtClean="0"/>
              <a:t> issu de l’activité photosynthétique.  </a:t>
            </a:r>
            <a:endParaRPr lang="fr-FR" sz="2400" dirty="0"/>
          </a:p>
        </p:txBody>
      </p:sp>
      <p:sp>
        <p:nvSpPr>
          <p:cNvPr id="4" name="ZoneTexte 3"/>
          <p:cNvSpPr txBox="1"/>
          <p:nvPr/>
        </p:nvSpPr>
        <p:spPr>
          <a:xfrm>
            <a:off x="179512" y="2060848"/>
            <a:ext cx="3888432" cy="923330"/>
          </a:xfrm>
          <a:prstGeom prst="rect">
            <a:avLst/>
          </a:prstGeom>
          <a:noFill/>
        </p:spPr>
        <p:txBody>
          <a:bodyPr wrap="square" rtlCol="0">
            <a:spAutoFit/>
          </a:bodyPr>
          <a:lstStyle/>
          <a:p>
            <a:r>
              <a:rPr lang="fr-FR" dirty="0" smtClean="0"/>
              <a:t>Les BIF (Banded Iron Formation). </a:t>
            </a:r>
          </a:p>
          <a:p>
            <a:r>
              <a:rPr lang="fr-FR" dirty="0" smtClean="0"/>
              <a:t>Des formations océaniques datées entre 3,5 et 2 Ga. </a:t>
            </a:r>
            <a:endParaRPr lang="fr-FR" dirty="0"/>
          </a:p>
        </p:txBody>
      </p:sp>
      <p:pic>
        <p:nvPicPr>
          <p:cNvPr id="14338" name="Picture 2"/>
          <p:cNvPicPr>
            <a:picLocks noChangeAspect="1" noChangeArrowheads="1"/>
          </p:cNvPicPr>
          <p:nvPr/>
        </p:nvPicPr>
        <p:blipFill>
          <a:blip r:embed="rId2" cstate="print">
            <a:lum bright="-2000" contrast="7000"/>
          </a:blip>
          <a:srcRect/>
          <a:stretch>
            <a:fillRect/>
          </a:stretch>
        </p:blipFill>
        <p:spPr bwMode="auto">
          <a:xfrm>
            <a:off x="179512" y="2996952"/>
            <a:ext cx="3982482" cy="3456384"/>
          </a:xfrm>
          <a:prstGeom prst="rect">
            <a:avLst/>
          </a:prstGeom>
          <a:noFill/>
          <a:ln w="9525">
            <a:noFill/>
            <a:miter lim="800000"/>
            <a:headEnd/>
            <a:tailEnd/>
          </a:ln>
        </p:spPr>
      </p:pic>
      <p:sp>
        <p:nvSpPr>
          <p:cNvPr id="6" name="ZoneTexte 5"/>
          <p:cNvSpPr txBox="1"/>
          <p:nvPr/>
        </p:nvSpPr>
        <p:spPr>
          <a:xfrm>
            <a:off x="4932040" y="2060848"/>
            <a:ext cx="3888432" cy="923330"/>
          </a:xfrm>
          <a:prstGeom prst="rect">
            <a:avLst/>
          </a:prstGeom>
          <a:noFill/>
        </p:spPr>
        <p:txBody>
          <a:bodyPr wrap="square" rtlCol="0">
            <a:spAutoFit/>
          </a:bodyPr>
          <a:lstStyle/>
          <a:p>
            <a:r>
              <a:rPr lang="fr-FR" dirty="0" smtClean="0"/>
              <a:t>Des paléosols sols rouges et donc oxydés (en milieu continental) à partir de 2,4-2,2 Ga.</a:t>
            </a:r>
            <a:endParaRPr lang="fr-FR" dirty="0"/>
          </a:p>
        </p:txBody>
      </p:sp>
      <p:pic>
        <p:nvPicPr>
          <p:cNvPr id="14339" name="Picture 3"/>
          <p:cNvPicPr>
            <a:picLocks noChangeAspect="1" noChangeArrowheads="1"/>
          </p:cNvPicPr>
          <p:nvPr/>
        </p:nvPicPr>
        <p:blipFill>
          <a:blip r:embed="rId3" cstate="print">
            <a:lum bright="-14000" contrast="21000"/>
          </a:blip>
          <a:srcRect/>
          <a:stretch>
            <a:fillRect/>
          </a:stretch>
        </p:blipFill>
        <p:spPr bwMode="auto">
          <a:xfrm>
            <a:off x="4932040" y="2996952"/>
            <a:ext cx="3888432" cy="33985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0"/>
            <a:ext cx="8229600" cy="1143000"/>
          </a:xfrm>
        </p:spPr>
        <p:txBody>
          <a:bodyPr>
            <a:normAutofit fontScale="90000"/>
          </a:bodyPr>
          <a:lstStyle/>
          <a:p>
            <a:pPr lvl="0"/>
            <a:r>
              <a:rPr lang="fr-FR" sz="4000" b="1" dirty="0" smtClean="0">
                <a:solidFill>
                  <a:schemeClr val="accent3">
                    <a:lumMod val="75000"/>
                  </a:schemeClr>
                </a:solidFill>
              </a:rPr>
              <a:t>Dégagement d’O2 et oxygénation progressive de l’atmosphère.</a:t>
            </a:r>
            <a:endParaRPr lang="fr-FR" dirty="0"/>
          </a:p>
        </p:txBody>
      </p:sp>
      <p:sp>
        <p:nvSpPr>
          <p:cNvPr id="7" name="Rectangle 6"/>
          <p:cNvSpPr/>
          <p:nvPr/>
        </p:nvSpPr>
        <p:spPr>
          <a:xfrm>
            <a:off x="0" y="1124744"/>
            <a:ext cx="8712968" cy="830997"/>
          </a:xfrm>
          <a:prstGeom prst="rect">
            <a:avLst/>
          </a:prstGeom>
        </p:spPr>
        <p:txBody>
          <a:bodyPr wrap="square">
            <a:spAutoFit/>
          </a:bodyPr>
          <a:lstStyle/>
          <a:p>
            <a:r>
              <a:rPr lang="fr-FR" sz="2400" dirty="0" smtClean="0"/>
              <a:t>Des indices géologiques pour comprendre le devenir de l’O2 issu de l’activité photosynthétique.  </a:t>
            </a:r>
            <a:endParaRPr lang="fr-FR" sz="2400" dirty="0"/>
          </a:p>
        </p:txBody>
      </p:sp>
      <p:sp>
        <p:nvSpPr>
          <p:cNvPr id="4" name="ZoneTexte 3"/>
          <p:cNvSpPr txBox="1"/>
          <p:nvPr/>
        </p:nvSpPr>
        <p:spPr>
          <a:xfrm>
            <a:off x="179512" y="1988840"/>
            <a:ext cx="4176464" cy="369332"/>
          </a:xfrm>
          <a:prstGeom prst="rect">
            <a:avLst/>
          </a:prstGeom>
          <a:noFill/>
        </p:spPr>
        <p:txBody>
          <a:bodyPr wrap="square" rtlCol="0">
            <a:spAutoFit/>
          </a:bodyPr>
          <a:lstStyle/>
          <a:p>
            <a:r>
              <a:rPr lang="fr-FR" dirty="0" smtClean="0"/>
              <a:t>Les BIF (océan) datées entre 3,5 et 2 Ga. </a:t>
            </a:r>
            <a:endParaRPr lang="fr-FR" dirty="0"/>
          </a:p>
        </p:txBody>
      </p:sp>
      <p:pic>
        <p:nvPicPr>
          <p:cNvPr id="14338" name="Picture 2"/>
          <p:cNvPicPr>
            <a:picLocks noChangeAspect="1" noChangeArrowheads="1"/>
          </p:cNvPicPr>
          <p:nvPr/>
        </p:nvPicPr>
        <p:blipFill>
          <a:blip r:embed="rId2" cstate="print">
            <a:lum bright="-2000" contrast="7000"/>
          </a:blip>
          <a:srcRect b="29167"/>
          <a:stretch>
            <a:fillRect/>
          </a:stretch>
        </p:blipFill>
        <p:spPr bwMode="auto">
          <a:xfrm>
            <a:off x="251520" y="2276872"/>
            <a:ext cx="3888432" cy="2390454"/>
          </a:xfrm>
          <a:prstGeom prst="rect">
            <a:avLst/>
          </a:prstGeom>
          <a:noFill/>
          <a:ln w="9525">
            <a:noFill/>
            <a:miter lim="800000"/>
            <a:headEnd/>
            <a:tailEnd/>
          </a:ln>
        </p:spPr>
      </p:pic>
      <p:sp>
        <p:nvSpPr>
          <p:cNvPr id="6" name="ZoneTexte 5"/>
          <p:cNvSpPr txBox="1"/>
          <p:nvPr/>
        </p:nvSpPr>
        <p:spPr>
          <a:xfrm>
            <a:off x="4860032" y="1700808"/>
            <a:ext cx="3888432" cy="646331"/>
          </a:xfrm>
          <a:prstGeom prst="rect">
            <a:avLst/>
          </a:prstGeom>
          <a:noFill/>
        </p:spPr>
        <p:txBody>
          <a:bodyPr wrap="square" rtlCol="0">
            <a:spAutoFit/>
          </a:bodyPr>
          <a:lstStyle/>
          <a:p>
            <a:r>
              <a:rPr lang="fr-FR" dirty="0" smtClean="0"/>
              <a:t>Des paléosols continentaux à partir de 2,4-2,2 Ga</a:t>
            </a:r>
            <a:endParaRPr lang="fr-FR" dirty="0"/>
          </a:p>
        </p:txBody>
      </p:sp>
      <p:pic>
        <p:nvPicPr>
          <p:cNvPr id="14339" name="Picture 3"/>
          <p:cNvPicPr>
            <a:picLocks noChangeAspect="1" noChangeArrowheads="1"/>
          </p:cNvPicPr>
          <p:nvPr/>
        </p:nvPicPr>
        <p:blipFill>
          <a:blip r:embed="rId3" cstate="print">
            <a:lum bright="-14000" contrast="21000"/>
          </a:blip>
          <a:srcRect b="27962"/>
          <a:stretch>
            <a:fillRect/>
          </a:stretch>
        </p:blipFill>
        <p:spPr bwMode="auto">
          <a:xfrm>
            <a:off x="4860032" y="2348880"/>
            <a:ext cx="3600400" cy="2266919"/>
          </a:xfrm>
          <a:prstGeom prst="rect">
            <a:avLst/>
          </a:prstGeom>
          <a:noFill/>
          <a:ln w="9525">
            <a:noFill/>
            <a:miter lim="800000"/>
            <a:headEnd/>
            <a:tailEnd/>
          </a:ln>
        </p:spPr>
      </p:pic>
      <p:sp>
        <p:nvSpPr>
          <p:cNvPr id="8" name="Flèche vers le bas 7"/>
          <p:cNvSpPr/>
          <p:nvPr/>
        </p:nvSpPr>
        <p:spPr>
          <a:xfrm>
            <a:off x="1763688" y="4581128"/>
            <a:ext cx="28803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vers le bas 8"/>
          <p:cNvSpPr/>
          <p:nvPr/>
        </p:nvSpPr>
        <p:spPr>
          <a:xfrm>
            <a:off x="6444208" y="4581128"/>
            <a:ext cx="28803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0" y="5103674"/>
            <a:ext cx="4788024" cy="1754326"/>
          </a:xfrm>
          <a:prstGeom prst="rect">
            <a:avLst/>
          </a:prstGeom>
          <a:noFill/>
        </p:spPr>
        <p:txBody>
          <a:bodyPr wrap="square" rtlCol="0">
            <a:spAutoFit/>
          </a:bodyPr>
          <a:lstStyle/>
          <a:p>
            <a:pPr algn="just"/>
            <a:r>
              <a:rPr lang="fr-FR" dirty="0" smtClean="0"/>
              <a:t>A partir de 3,5 Ga, l’O</a:t>
            </a:r>
            <a:r>
              <a:rPr lang="fr-FR" baseline="-25000" dirty="0" smtClean="0"/>
              <a:t>2</a:t>
            </a:r>
            <a:r>
              <a:rPr lang="fr-FR" dirty="0" smtClean="0"/>
              <a:t> dégagé par la photosynthèse passe dans l’océan et  participe à l’oxydation d’éléments comme le fer. L’O2 ne passe pas dans l’atmosphère, tant que l’océan n’est pas saturé et qu’il reste des éléments à oxyder.</a:t>
            </a:r>
            <a:endParaRPr lang="fr-FR" dirty="0"/>
          </a:p>
        </p:txBody>
      </p:sp>
      <p:sp>
        <p:nvSpPr>
          <p:cNvPr id="11" name="ZoneTexte 10"/>
          <p:cNvSpPr txBox="1"/>
          <p:nvPr/>
        </p:nvSpPr>
        <p:spPr>
          <a:xfrm>
            <a:off x="4932040" y="5085184"/>
            <a:ext cx="4211960" cy="1772816"/>
          </a:xfrm>
          <a:prstGeom prst="rect">
            <a:avLst/>
          </a:prstGeom>
          <a:noFill/>
        </p:spPr>
        <p:txBody>
          <a:bodyPr wrap="square" rtlCol="0">
            <a:spAutoFit/>
          </a:bodyPr>
          <a:lstStyle/>
          <a:p>
            <a:pPr algn="just"/>
            <a:r>
              <a:rPr lang="fr-FR" dirty="0" smtClean="0"/>
              <a:t>Les paléosols continentaux oxydés prouve qu’a partir de 2,4 Ga, l’O</a:t>
            </a:r>
            <a:r>
              <a:rPr lang="fr-FR" baseline="-25000" dirty="0" smtClean="0"/>
              <a:t>2</a:t>
            </a:r>
            <a:r>
              <a:rPr lang="fr-FR" dirty="0" smtClean="0"/>
              <a:t> dégagé par la photosynthèse passe dans l’atmosphère.  </a:t>
            </a:r>
          </a:p>
          <a:p>
            <a:pPr algn="just"/>
            <a:r>
              <a:rPr lang="fr-FR" dirty="0" smtClean="0"/>
              <a:t>L’activité photosynthétique d’êtres vivants modifie la composition de l’atmosphère : enrichissement en O2.</a:t>
            </a:r>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0"/>
            <a:ext cx="8229600" cy="1143000"/>
          </a:xfrm>
        </p:spPr>
        <p:txBody>
          <a:bodyPr>
            <a:normAutofit fontScale="90000"/>
          </a:bodyPr>
          <a:lstStyle/>
          <a:p>
            <a:pPr lvl="0"/>
            <a:r>
              <a:rPr lang="fr-FR" sz="4000" b="1" dirty="0" smtClean="0">
                <a:solidFill>
                  <a:schemeClr val="accent3">
                    <a:lumMod val="75000"/>
                  </a:schemeClr>
                </a:solidFill>
              </a:rPr>
              <a:t>Dégagement d’O</a:t>
            </a:r>
            <a:r>
              <a:rPr lang="fr-FR" sz="4000" b="1" baseline="-25000" dirty="0" smtClean="0">
                <a:solidFill>
                  <a:schemeClr val="accent3">
                    <a:lumMod val="75000"/>
                  </a:schemeClr>
                </a:solidFill>
              </a:rPr>
              <a:t>2</a:t>
            </a:r>
            <a:r>
              <a:rPr lang="fr-FR" sz="4000" b="1" dirty="0" smtClean="0">
                <a:solidFill>
                  <a:schemeClr val="accent3">
                    <a:lumMod val="75000"/>
                  </a:schemeClr>
                </a:solidFill>
              </a:rPr>
              <a:t> et oxygénation progressive de l’atmosphère.</a:t>
            </a:r>
            <a:endParaRPr lang="fr-FR" dirty="0"/>
          </a:p>
        </p:txBody>
      </p:sp>
      <p:sp>
        <p:nvSpPr>
          <p:cNvPr id="7" name="Rectangle 6"/>
          <p:cNvSpPr/>
          <p:nvPr/>
        </p:nvSpPr>
        <p:spPr>
          <a:xfrm>
            <a:off x="0" y="1124744"/>
            <a:ext cx="8712968" cy="461665"/>
          </a:xfrm>
          <a:prstGeom prst="rect">
            <a:avLst/>
          </a:prstGeom>
        </p:spPr>
        <p:txBody>
          <a:bodyPr wrap="square">
            <a:spAutoFit/>
          </a:bodyPr>
          <a:lstStyle/>
          <a:p>
            <a:r>
              <a:rPr lang="fr-FR" sz="2400" dirty="0" smtClean="0"/>
              <a:t>2 conséquences de l’enrichissement de l’atmosphère en O</a:t>
            </a:r>
            <a:r>
              <a:rPr lang="fr-FR" sz="2400" baseline="-25000" dirty="0" smtClean="0"/>
              <a:t>2</a:t>
            </a:r>
            <a:endParaRPr lang="fr-FR" sz="2400" baseline="-25000" dirty="0"/>
          </a:p>
        </p:txBody>
      </p:sp>
      <p:sp>
        <p:nvSpPr>
          <p:cNvPr id="4" name="ZoneTexte 3"/>
          <p:cNvSpPr txBox="1"/>
          <p:nvPr/>
        </p:nvSpPr>
        <p:spPr>
          <a:xfrm>
            <a:off x="179512" y="1700808"/>
            <a:ext cx="4176464" cy="369332"/>
          </a:xfrm>
          <a:prstGeom prst="rect">
            <a:avLst/>
          </a:prstGeom>
          <a:noFill/>
        </p:spPr>
        <p:txBody>
          <a:bodyPr wrap="square" rtlCol="0">
            <a:spAutoFit/>
          </a:bodyPr>
          <a:lstStyle/>
          <a:p>
            <a:r>
              <a:rPr lang="fr-FR" dirty="0" smtClean="0">
                <a:solidFill>
                  <a:schemeClr val="accent2">
                    <a:lumMod val="75000"/>
                  </a:schemeClr>
                </a:solidFill>
              </a:rPr>
              <a:t>Mise en place d’une couche d’ozone (O</a:t>
            </a:r>
            <a:r>
              <a:rPr lang="fr-FR" baseline="-25000" dirty="0" smtClean="0">
                <a:solidFill>
                  <a:schemeClr val="accent2">
                    <a:lumMod val="75000"/>
                  </a:schemeClr>
                </a:solidFill>
              </a:rPr>
              <a:t>3</a:t>
            </a:r>
            <a:r>
              <a:rPr lang="fr-FR" dirty="0" smtClean="0">
                <a:solidFill>
                  <a:schemeClr val="accent2">
                    <a:lumMod val="75000"/>
                  </a:schemeClr>
                </a:solidFill>
              </a:rPr>
              <a:t>)</a:t>
            </a:r>
            <a:endParaRPr lang="fr-FR" dirty="0">
              <a:solidFill>
                <a:schemeClr val="accent2">
                  <a:lumMod val="75000"/>
                </a:schemeClr>
              </a:solidFill>
            </a:endParaRPr>
          </a:p>
        </p:txBody>
      </p:sp>
      <p:sp>
        <p:nvSpPr>
          <p:cNvPr id="6" name="ZoneTexte 5"/>
          <p:cNvSpPr txBox="1"/>
          <p:nvPr/>
        </p:nvSpPr>
        <p:spPr>
          <a:xfrm>
            <a:off x="4860032" y="1628800"/>
            <a:ext cx="4427984" cy="646331"/>
          </a:xfrm>
          <a:prstGeom prst="rect">
            <a:avLst/>
          </a:prstGeom>
          <a:noFill/>
        </p:spPr>
        <p:txBody>
          <a:bodyPr wrap="square" rtlCol="0">
            <a:spAutoFit/>
          </a:bodyPr>
          <a:lstStyle/>
          <a:p>
            <a:r>
              <a:rPr lang="fr-FR" dirty="0" smtClean="0">
                <a:solidFill>
                  <a:schemeClr val="accent2">
                    <a:lumMod val="75000"/>
                  </a:schemeClr>
                </a:solidFill>
              </a:rPr>
              <a:t>Mise en place (non instantanée!) d’un métabolisme aérobie (respiration cellulaire)</a:t>
            </a:r>
          </a:p>
        </p:txBody>
      </p:sp>
      <p:sp>
        <p:nvSpPr>
          <p:cNvPr id="12" name="Rectangle 11"/>
          <p:cNvSpPr/>
          <p:nvPr/>
        </p:nvSpPr>
        <p:spPr>
          <a:xfrm>
            <a:off x="1403648" y="5903893"/>
            <a:ext cx="4572000" cy="954107"/>
          </a:xfrm>
          <a:prstGeom prst="rect">
            <a:avLst/>
          </a:prstGeom>
        </p:spPr>
        <p:txBody>
          <a:bodyPr>
            <a:spAutoFit/>
          </a:bodyPr>
          <a:lstStyle/>
          <a:p>
            <a:pPr algn="just"/>
            <a:r>
              <a:rPr lang="fr-FR" sz="1400" b="1" dirty="0" smtClean="0"/>
              <a:t>Figure ci-contre : arbre phylogénique, sur la base des séquences du cytochrome c, retraçant l'évolution des métabolismes bactériens et notamment l'apparition de la respiration bien après la photosynthèse.</a:t>
            </a:r>
            <a:endParaRPr lang="fr-FR" sz="1400" dirty="0"/>
          </a:p>
        </p:txBody>
      </p:sp>
      <p:pic>
        <p:nvPicPr>
          <p:cNvPr id="13" name="Image 12" descr="Arbre phylogenetique du cytochrome C"/>
          <p:cNvPicPr/>
          <p:nvPr/>
        </p:nvPicPr>
        <p:blipFill>
          <a:blip r:embed="rId2" cstate="print">
            <a:lum bright="-23000" contrast="39000"/>
          </a:blip>
          <a:srcRect/>
          <a:stretch>
            <a:fillRect/>
          </a:stretch>
        </p:blipFill>
        <p:spPr bwMode="auto">
          <a:xfrm>
            <a:off x="5903640" y="2204864"/>
            <a:ext cx="3240360" cy="4653136"/>
          </a:xfrm>
          <a:prstGeom prst="rect">
            <a:avLst/>
          </a:prstGeom>
          <a:noFill/>
          <a:ln w="9525">
            <a:noFill/>
            <a:miter lim="800000"/>
            <a:headEnd/>
            <a:tailEnd/>
          </a:ln>
        </p:spPr>
      </p:pic>
      <p:sp>
        <p:nvSpPr>
          <p:cNvPr id="14" name="Rectangle 13"/>
          <p:cNvSpPr/>
          <p:nvPr/>
        </p:nvSpPr>
        <p:spPr>
          <a:xfrm>
            <a:off x="251520" y="2276872"/>
            <a:ext cx="5040560" cy="1384995"/>
          </a:xfrm>
          <a:prstGeom prst="rect">
            <a:avLst/>
          </a:prstGeom>
        </p:spPr>
        <p:txBody>
          <a:bodyPr wrap="square">
            <a:spAutoFit/>
          </a:bodyPr>
          <a:lstStyle/>
          <a:p>
            <a:r>
              <a:rPr lang="fr-FR" b="1" i="1" dirty="0" smtClean="0"/>
              <a:t>Production d’ozone :</a:t>
            </a:r>
            <a:r>
              <a:rPr lang="fr-FR" dirty="0" smtClean="0"/>
              <a:t/>
            </a:r>
            <a:br>
              <a:rPr lang="fr-FR" dirty="0" smtClean="0"/>
            </a:br>
            <a:r>
              <a:rPr lang="fr-FR" dirty="0" smtClean="0"/>
              <a:t>O</a:t>
            </a:r>
            <a:r>
              <a:rPr lang="fr-FR" baseline="-25000" dirty="0" smtClean="0"/>
              <a:t>2</a:t>
            </a:r>
            <a:r>
              <a:rPr lang="fr-FR" dirty="0" smtClean="0"/>
              <a:t> + rayons UV --&gt; O +O </a:t>
            </a:r>
            <a:r>
              <a:rPr lang="fr-FR" sz="1400" i="1" dirty="0" smtClean="0"/>
              <a:t>(dissociation de la molécule d’oxygène en atomes d’oxygène)</a:t>
            </a:r>
            <a:r>
              <a:rPr lang="fr-FR" dirty="0" smtClean="0"/>
              <a:t/>
            </a:r>
            <a:br>
              <a:rPr lang="fr-FR" dirty="0" smtClean="0"/>
            </a:br>
            <a:r>
              <a:rPr lang="fr-FR" dirty="0" smtClean="0"/>
              <a:t>O + O</a:t>
            </a:r>
            <a:r>
              <a:rPr lang="fr-FR" baseline="-25000" dirty="0" smtClean="0"/>
              <a:t>2</a:t>
            </a:r>
            <a:r>
              <a:rPr lang="fr-FR" dirty="0" smtClean="0"/>
              <a:t> --&gt; O</a:t>
            </a:r>
            <a:r>
              <a:rPr lang="fr-FR" baseline="-25000" dirty="0" smtClean="0"/>
              <a:t>3</a:t>
            </a:r>
            <a:r>
              <a:rPr lang="fr-FR" dirty="0" smtClean="0"/>
              <a:t> (Ozone) </a:t>
            </a:r>
            <a:r>
              <a:rPr lang="fr-FR" sz="1400" i="1" dirty="0" smtClean="0"/>
              <a:t>(combinaison d’un atome et d’une molécule d’oxygène pour former de l’ozone).</a:t>
            </a:r>
            <a:endParaRPr lang="fr-FR" dirty="0"/>
          </a:p>
        </p:txBody>
      </p:sp>
      <p:pic>
        <p:nvPicPr>
          <p:cNvPr id="40962" name="Picture 2" descr="http://jeanvilarsciences.free.fr/images/troisiemes/histoire%20vie/chapitre3/production%20dioxygene.jpg"/>
          <p:cNvPicPr>
            <a:picLocks noChangeAspect="1" noChangeArrowheads="1"/>
          </p:cNvPicPr>
          <p:nvPr/>
        </p:nvPicPr>
        <p:blipFill>
          <a:blip r:embed="rId3" cstate="print"/>
          <a:srcRect/>
          <a:stretch>
            <a:fillRect/>
          </a:stretch>
        </p:blipFill>
        <p:spPr bwMode="auto">
          <a:xfrm>
            <a:off x="0" y="3573016"/>
            <a:ext cx="4984534" cy="2269381"/>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005064"/>
            <a:ext cx="7380312" cy="2852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0" y="0"/>
            <a:ext cx="8841160" cy="1143000"/>
          </a:xfrm>
        </p:spPr>
        <p:txBody>
          <a:bodyPr>
            <a:normAutofit fontScale="90000"/>
          </a:bodyPr>
          <a:lstStyle/>
          <a:p>
            <a:pPr lvl="0"/>
            <a:r>
              <a:rPr lang="fr-FR" sz="4000" b="1" dirty="0" smtClean="0">
                <a:solidFill>
                  <a:schemeClr val="accent3">
                    <a:lumMod val="75000"/>
                  </a:schemeClr>
                </a:solidFill>
              </a:rPr>
              <a:t>Dégagement d’O</a:t>
            </a:r>
            <a:r>
              <a:rPr lang="fr-FR" sz="4000" b="1" baseline="-25000" dirty="0" smtClean="0">
                <a:solidFill>
                  <a:schemeClr val="accent3">
                    <a:lumMod val="75000"/>
                  </a:schemeClr>
                </a:solidFill>
              </a:rPr>
              <a:t>2</a:t>
            </a:r>
            <a:r>
              <a:rPr lang="fr-FR" sz="4000" b="1" dirty="0" smtClean="0">
                <a:solidFill>
                  <a:schemeClr val="accent3">
                    <a:lumMod val="75000"/>
                  </a:schemeClr>
                </a:solidFill>
              </a:rPr>
              <a:t> et oxygénation progressive de l’atmosphère.</a:t>
            </a:r>
            <a:endParaRPr lang="fr-FR" dirty="0"/>
          </a:p>
        </p:txBody>
      </p:sp>
      <p:pic>
        <p:nvPicPr>
          <p:cNvPr id="12" name="Picture 4"/>
          <p:cNvPicPr>
            <a:picLocks noChangeAspect="1" noChangeArrowheads="1"/>
          </p:cNvPicPr>
          <p:nvPr/>
        </p:nvPicPr>
        <p:blipFill>
          <a:blip r:embed="rId2" cstate="print"/>
          <a:srcRect/>
          <a:stretch>
            <a:fillRect/>
          </a:stretch>
        </p:blipFill>
        <p:spPr bwMode="auto">
          <a:xfrm>
            <a:off x="251520" y="4149080"/>
            <a:ext cx="2592288" cy="2031685"/>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lum bright="-2000" contrast="7000"/>
          </a:blip>
          <a:srcRect b="29167"/>
          <a:stretch>
            <a:fillRect/>
          </a:stretch>
        </p:blipFill>
        <p:spPr bwMode="auto">
          <a:xfrm>
            <a:off x="3635896" y="4985792"/>
            <a:ext cx="3045427" cy="1872208"/>
          </a:xfrm>
          <a:prstGeom prst="rect">
            <a:avLst/>
          </a:prstGeom>
          <a:noFill/>
          <a:ln w="9525">
            <a:noFill/>
            <a:miter lim="800000"/>
            <a:headEnd/>
            <a:tailEnd/>
          </a:ln>
        </p:spPr>
      </p:pic>
      <p:sp>
        <p:nvSpPr>
          <p:cNvPr id="15" name="ZoneTexte 14"/>
          <p:cNvSpPr txBox="1"/>
          <p:nvPr/>
        </p:nvSpPr>
        <p:spPr>
          <a:xfrm>
            <a:off x="1115616" y="6237312"/>
            <a:ext cx="1584176" cy="369332"/>
          </a:xfrm>
          <a:prstGeom prst="rect">
            <a:avLst/>
          </a:prstGeom>
          <a:noFill/>
        </p:spPr>
        <p:txBody>
          <a:bodyPr wrap="square" rtlCol="0">
            <a:spAutoFit/>
          </a:bodyPr>
          <a:lstStyle/>
          <a:p>
            <a:r>
              <a:rPr lang="fr-FR" b="1" dirty="0" smtClean="0"/>
              <a:t>OCEAN</a:t>
            </a:r>
            <a:endParaRPr lang="fr-FR" b="1" dirty="0"/>
          </a:p>
        </p:txBody>
      </p:sp>
      <p:sp>
        <p:nvSpPr>
          <p:cNvPr id="16" name="Flèche courbée vers la droite 15"/>
          <p:cNvSpPr/>
          <p:nvPr/>
        </p:nvSpPr>
        <p:spPr>
          <a:xfrm rot="16612343" flipH="1">
            <a:off x="3115073" y="3659734"/>
            <a:ext cx="428944" cy="1394124"/>
          </a:xfrm>
          <a:prstGeom prst="curved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ZoneTexte 16"/>
          <p:cNvSpPr txBox="1"/>
          <p:nvPr/>
        </p:nvSpPr>
        <p:spPr>
          <a:xfrm>
            <a:off x="0" y="1052736"/>
            <a:ext cx="9144000" cy="369332"/>
          </a:xfrm>
          <a:prstGeom prst="rect">
            <a:avLst/>
          </a:prstGeom>
          <a:noFill/>
        </p:spPr>
        <p:txBody>
          <a:bodyPr wrap="square" rtlCol="0">
            <a:spAutoFit/>
          </a:bodyPr>
          <a:lstStyle/>
          <a:p>
            <a:pPr algn="ctr"/>
            <a:r>
              <a:rPr lang="fr-FR" b="1" dirty="0" smtClean="0">
                <a:solidFill>
                  <a:schemeClr val="accent6">
                    <a:lumMod val="75000"/>
                  </a:schemeClr>
                </a:solidFill>
              </a:rPr>
              <a:t>UN BEL EXEMPLE DE LIENS ENTRE HISTOIRE DE LA VIE ET HISTOIRE DE LA TERRE</a:t>
            </a:r>
            <a:endParaRPr lang="fr-FR" b="1" dirty="0">
              <a:solidFill>
                <a:schemeClr val="accent6">
                  <a:lumMod val="75000"/>
                </a:schemeClr>
              </a:solidFill>
            </a:endParaRPr>
          </a:p>
        </p:txBody>
      </p:sp>
      <p:sp>
        <p:nvSpPr>
          <p:cNvPr id="19" name="Rectangle 18"/>
          <p:cNvSpPr/>
          <p:nvPr/>
        </p:nvSpPr>
        <p:spPr>
          <a:xfrm>
            <a:off x="7380312" y="3068960"/>
            <a:ext cx="1763688" cy="378904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0" y="2636912"/>
            <a:ext cx="3168352" cy="369332"/>
          </a:xfrm>
          <a:prstGeom prst="rect">
            <a:avLst/>
          </a:prstGeom>
          <a:noFill/>
        </p:spPr>
        <p:txBody>
          <a:bodyPr wrap="square" rtlCol="0">
            <a:spAutoFit/>
          </a:bodyPr>
          <a:lstStyle/>
          <a:p>
            <a:r>
              <a:rPr lang="fr-FR" b="1" dirty="0" smtClean="0"/>
              <a:t>ATMOSPHERE</a:t>
            </a:r>
            <a:endParaRPr lang="fr-FR" b="1" dirty="0"/>
          </a:p>
        </p:txBody>
      </p:sp>
      <p:sp>
        <p:nvSpPr>
          <p:cNvPr id="21" name="ZoneTexte 20"/>
          <p:cNvSpPr txBox="1"/>
          <p:nvPr/>
        </p:nvSpPr>
        <p:spPr>
          <a:xfrm>
            <a:off x="3995936" y="4365104"/>
            <a:ext cx="3456384" cy="646331"/>
          </a:xfrm>
          <a:prstGeom prst="rect">
            <a:avLst/>
          </a:prstGeom>
          <a:noFill/>
        </p:spPr>
        <p:txBody>
          <a:bodyPr wrap="square" rtlCol="0">
            <a:spAutoFit/>
          </a:bodyPr>
          <a:lstStyle/>
          <a:p>
            <a:r>
              <a:rPr lang="fr-FR" dirty="0" smtClean="0"/>
              <a:t>Dégagement d’O</a:t>
            </a:r>
            <a:r>
              <a:rPr lang="fr-FR" baseline="-25000" dirty="0" smtClean="0"/>
              <a:t>2</a:t>
            </a:r>
            <a:r>
              <a:rPr lang="fr-FR" dirty="0" smtClean="0"/>
              <a:t> dans les océans uniquement (3,5 à 2,4 Ga).</a:t>
            </a:r>
            <a:endParaRPr lang="fr-FR" dirty="0"/>
          </a:p>
        </p:txBody>
      </p:sp>
      <p:sp>
        <p:nvSpPr>
          <p:cNvPr id="22" name="ZoneTexte 21"/>
          <p:cNvSpPr txBox="1"/>
          <p:nvPr/>
        </p:nvSpPr>
        <p:spPr>
          <a:xfrm>
            <a:off x="179512" y="3861048"/>
            <a:ext cx="2736304" cy="369332"/>
          </a:xfrm>
          <a:prstGeom prst="rect">
            <a:avLst/>
          </a:prstGeom>
          <a:noFill/>
        </p:spPr>
        <p:txBody>
          <a:bodyPr wrap="square" rtlCol="0">
            <a:spAutoFit/>
          </a:bodyPr>
          <a:lstStyle/>
          <a:p>
            <a:r>
              <a:rPr lang="fr-FR" dirty="0" smtClean="0"/>
              <a:t>Activité photosynthétique</a:t>
            </a:r>
            <a:endParaRPr lang="fr-FR" dirty="0"/>
          </a:p>
        </p:txBody>
      </p:sp>
      <p:sp>
        <p:nvSpPr>
          <p:cNvPr id="23" name="Flèche droite 22"/>
          <p:cNvSpPr/>
          <p:nvPr/>
        </p:nvSpPr>
        <p:spPr>
          <a:xfrm rot="16200000">
            <a:off x="4788024" y="3789040"/>
            <a:ext cx="648072" cy="216024"/>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187624" y="3068960"/>
            <a:ext cx="5472608" cy="369332"/>
          </a:xfrm>
          <a:prstGeom prst="rect">
            <a:avLst/>
          </a:prstGeom>
          <a:noFill/>
        </p:spPr>
        <p:txBody>
          <a:bodyPr wrap="square" rtlCol="0">
            <a:spAutoFit/>
          </a:bodyPr>
          <a:lstStyle/>
          <a:p>
            <a:r>
              <a:rPr lang="fr-FR" dirty="0" smtClean="0"/>
              <a:t>Dégagement d’O2 dans l’atmosphère (à partir de 2,4 Ga)</a:t>
            </a:r>
            <a:endParaRPr lang="fr-FR" dirty="0"/>
          </a:p>
        </p:txBody>
      </p:sp>
      <p:pic>
        <p:nvPicPr>
          <p:cNvPr id="25" name="Picture 3"/>
          <p:cNvPicPr>
            <a:picLocks noChangeAspect="1" noChangeArrowheads="1"/>
          </p:cNvPicPr>
          <p:nvPr/>
        </p:nvPicPr>
        <p:blipFill>
          <a:blip r:embed="rId4" cstate="print">
            <a:lum bright="-14000" contrast="21000"/>
          </a:blip>
          <a:srcRect t="1" b="27962"/>
          <a:stretch>
            <a:fillRect/>
          </a:stretch>
        </p:blipFill>
        <p:spPr bwMode="auto">
          <a:xfrm>
            <a:off x="7314150" y="2924944"/>
            <a:ext cx="1829850" cy="1152128"/>
          </a:xfrm>
          <a:prstGeom prst="rect">
            <a:avLst/>
          </a:prstGeom>
          <a:noFill/>
          <a:ln w="9525">
            <a:noFill/>
            <a:miter lim="800000"/>
            <a:headEnd/>
            <a:tailEnd/>
          </a:ln>
        </p:spPr>
      </p:pic>
      <p:sp>
        <p:nvSpPr>
          <p:cNvPr id="26" name="Flèche droite 25"/>
          <p:cNvSpPr/>
          <p:nvPr/>
        </p:nvSpPr>
        <p:spPr>
          <a:xfrm rot="20568435">
            <a:off x="5114948" y="3611174"/>
            <a:ext cx="2224018" cy="112140"/>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p:cNvSpPr txBox="1"/>
          <p:nvPr/>
        </p:nvSpPr>
        <p:spPr>
          <a:xfrm>
            <a:off x="2987824" y="2708920"/>
            <a:ext cx="3744416" cy="369332"/>
          </a:xfrm>
          <a:prstGeom prst="rect">
            <a:avLst/>
          </a:prstGeom>
          <a:noFill/>
          <a:ln w="38100">
            <a:solidFill>
              <a:schemeClr val="accent3">
                <a:lumMod val="75000"/>
              </a:schemeClr>
            </a:solidFill>
          </a:ln>
        </p:spPr>
        <p:txBody>
          <a:bodyPr wrap="square" rtlCol="0">
            <a:spAutoFit/>
          </a:bodyPr>
          <a:lstStyle/>
          <a:p>
            <a:pPr algn="ctr"/>
            <a:r>
              <a:rPr lang="fr-FR" dirty="0" smtClean="0"/>
              <a:t>Atmosphère riche en O</a:t>
            </a:r>
            <a:r>
              <a:rPr lang="fr-FR" baseline="-25000" dirty="0" smtClean="0"/>
              <a:t>2</a:t>
            </a:r>
            <a:r>
              <a:rPr lang="fr-FR" dirty="0" smtClean="0"/>
              <a:t> </a:t>
            </a:r>
            <a:endParaRPr lang="fr-FR" dirty="0"/>
          </a:p>
        </p:txBody>
      </p:sp>
      <p:sp>
        <p:nvSpPr>
          <p:cNvPr id="31" name="ZoneTexte 30"/>
          <p:cNvSpPr txBox="1"/>
          <p:nvPr/>
        </p:nvSpPr>
        <p:spPr>
          <a:xfrm>
            <a:off x="251520" y="1556792"/>
            <a:ext cx="4176464" cy="923330"/>
          </a:xfrm>
          <a:prstGeom prst="rect">
            <a:avLst/>
          </a:prstGeom>
          <a:solidFill>
            <a:schemeClr val="accent2">
              <a:lumMod val="60000"/>
              <a:lumOff val="40000"/>
            </a:schemeClr>
          </a:solidFill>
        </p:spPr>
        <p:txBody>
          <a:bodyPr wrap="square" rtlCol="0">
            <a:spAutoFit/>
          </a:bodyPr>
          <a:lstStyle/>
          <a:p>
            <a:r>
              <a:rPr lang="fr-FR" dirty="0" smtClean="0">
                <a:solidFill>
                  <a:schemeClr val="accent2">
                    <a:lumMod val="75000"/>
                  </a:schemeClr>
                </a:solidFill>
              </a:rPr>
              <a:t>Conséquence 1</a:t>
            </a:r>
            <a:r>
              <a:rPr lang="fr-FR" dirty="0" smtClean="0"/>
              <a:t>: Formation d’une couche d’ozone (O</a:t>
            </a:r>
            <a:r>
              <a:rPr lang="fr-FR" baseline="-25000" dirty="0" smtClean="0"/>
              <a:t>3</a:t>
            </a:r>
            <a:r>
              <a:rPr lang="fr-FR" dirty="0" smtClean="0"/>
              <a:t>), protectrice des UV. Colonisation possible du milieu aérien</a:t>
            </a:r>
            <a:endParaRPr lang="fr-FR" dirty="0"/>
          </a:p>
        </p:txBody>
      </p:sp>
      <p:sp>
        <p:nvSpPr>
          <p:cNvPr id="30" name="Flèche vers le bas 29"/>
          <p:cNvSpPr/>
          <p:nvPr/>
        </p:nvSpPr>
        <p:spPr>
          <a:xfrm rot="7903804">
            <a:off x="2586550" y="2434495"/>
            <a:ext cx="278316" cy="454217"/>
          </a:xfrm>
          <a:prstGeom prst="downArrow">
            <a:avLst>
              <a:gd name="adj1" fmla="val 25430"/>
              <a:gd name="adj2" fmla="val 50000"/>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2">
                  <a:lumMod val="75000"/>
                </a:schemeClr>
              </a:solidFill>
            </a:endParaRPr>
          </a:p>
        </p:txBody>
      </p:sp>
      <p:sp>
        <p:nvSpPr>
          <p:cNvPr id="33" name="ZoneTexte 32"/>
          <p:cNvSpPr txBox="1"/>
          <p:nvPr/>
        </p:nvSpPr>
        <p:spPr>
          <a:xfrm>
            <a:off x="4716016" y="1700808"/>
            <a:ext cx="4608512" cy="646331"/>
          </a:xfrm>
          <a:prstGeom prst="rect">
            <a:avLst/>
          </a:prstGeom>
          <a:solidFill>
            <a:schemeClr val="accent2">
              <a:lumMod val="60000"/>
              <a:lumOff val="40000"/>
            </a:schemeClr>
          </a:solidFill>
        </p:spPr>
        <p:txBody>
          <a:bodyPr wrap="square" rtlCol="0">
            <a:spAutoFit/>
          </a:bodyPr>
          <a:lstStyle/>
          <a:p>
            <a:r>
              <a:rPr lang="fr-FR" dirty="0" smtClean="0">
                <a:solidFill>
                  <a:schemeClr val="accent2">
                    <a:lumMod val="75000"/>
                  </a:schemeClr>
                </a:solidFill>
              </a:rPr>
              <a:t>Conséquence 2</a:t>
            </a:r>
            <a:r>
              <a:rPr lang="fr-FR" dirty="0" smtClean="0"/>
              <a:t>: Mise en place possible d’un métabolisme aérobie, par respiration cellulaire</a:t>
            </a:r>
            <a:endParaRPr lang="fr-FR" dirty="0"/>
          </a:p>
        </p:txBody>
      </p:sp>
      <p:sp>
        <p:nvSpPr>
          <p:cNvPr id="34" name="Flèche vers le bas 33"/>
          <p:cNvSpPr/>
          <p:nvPr/>
        </p:nvSpPr>
        <p:spPr>
          <a:xfrm rot="12909149">
            <a:off x="6333564" y="2387582"/>
            <a:ext cx="278316" cy="454217"/>
          </a:xfrm>
          <a:prstGeom prst="downArrow">
            <a:avLst>
              <a:gd name="adj1" fmla="val 25430"/>
              <a:gd name="adj2" fmla="val 50000"/>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2">
                  <a:lumMod val="75000"/>
                </a:schemeClr>
              </a:solidFill>
            </a:endParaRPr>
          </a:p>
        </p:txBody>
      </p:sp>
      <p:sp>
        <p:nvSpPr>
          <p:cNvPr id="35" name="ZoneTexte 34"/>
          <p:cNvSpPr txBox="1"/>
          <p:nvPr/>
        </p:nvSpPr>
        <p:spPr>
          <a:xfrm>
            <a:off x="7559824" y="4653136"/>
            <a:ext cx="1584176" cy="369332"/>
          </a:xfrm>
          <a:prstGeom prst="rect">
            <a:avLst/>
          </a:prstGeom>
          <a:noFill/>
        </p:spPr>
        <p:txBody>
          <a:bodyPr wrap="square" rtlCol="0">
            <a:spAutoFit/>
          </a:bodyPr>
          <a:lstStyle/>
          <a:p>
            <a:r>
              <a:rPr lang="fr-FR" b="1" dirty="0" smtClean="0"/>
              <a:t>CONTINENT</a:t>
            </a:r>
            <a:endParaRPr lang="fr-FR"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850106"/>
          </a:xfrm>
        </p:spPr>
        <p:txBody>
          <a:bodyPr>
            <a:normAutofit/>
          </a:bodyPr>
          <a:lstStyle/>
          <a:p>
            <a:r>
              <a:rPr lang="fr-FR" sz="3600" b="1" dirty="0" smtClean="0">
                <a:solidFill>
                  <a:schemeClr val="accent3">
                    <a:lumMod val="75000"/>
                  </a:schemeClr>
                </a:solidFill>
              </a:rPr>
              <a:t>Accrétion et différenciation de la Terre</a:t>
            </a:r>
            <a:endParaRPr lang="fr-FR" sz="3600" b="1" dirty="0">
              <a:solidFill>
                <a:schemeClr val="accent3">
                  <a:lumMod val="75000"/>
                </a:schemeClr>
              </a:solidFill>
            </a:endParaRPr>
          </a:p>
        </p:txBody>
      </p:sp>
      <p:sp>
        <p:nvSpPr>
          <p:cNvPr id="16389" name="Rectangle 5"/>
          <p:cNvSpPr>
            <a:spLocks noChangeArrowheads="1"/>
          </p:cNvSpPr>
          <p:nvPr/>
        </p:nvSpPr>
        <p:spPr bwMode="auto">
          <a:xfrm>
            <a:off x="251520" y="1585342"/>
            <a:ext cx="3932487"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
              </a:rPr>
              <a:t>Nuage de poussières et de gaz</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6388" name="Image 1" descr="A : nuage de poussières et de gaz"/>
          <p:cNvPicPr>
            <a:picLocks noChangeAspect="1" noChangeArrowheads="1"/>
          </p:cNvPicPr>
          <p:nvPr/>
        </p:nvPicPr>
        <p:blipFill>
          <a:blip r:embed="rId3" cstate="print"/>
          <a:srcRect/>
          <a:stretch>
            <a:fillRect/>
          </a:stretch>
        </p:blipFill>
        <p:spPr bwMode="auto">
          <a:xfrm>
            <a:off x="683568" y="2084368"/>
            <a:ext cx="3024336" cy="4042580"/>
          </a:xfrm>
          <a:prstGeom prst="rect">
            <a:avLst/>
          </a:prstGeom>
          <a:noFill/>
        </p:spPr>
      </p:pic>
      <p:sp>
        <p:nvSpPr>
          <p:cNvPr id="16390" name="Rectangle 6"/>
          <p:cNvSpPr>
            <a:spLocks noChangeArrowheads="1"/>
          </p:cNvSpPr>
          <p:nvPr/>
        </p:nvSpPr>
        <p:spPr bwMode="auto">
          <a:xfrm>
            <a:off x="0" y="6237312"/>
            <a:ext cx="546079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Droits réservés - © 1995 </a:t>
            </a:r>
            <a:r>
              <a:rPr kumimoji="0" lang="fr-FR" sz="1600" b="0" i="0" u="none"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4"/>
              </a:rPr>
              <a:t>NASA - Hubble </a:t>
            </a:r>
            <a:r>
              <a:rPr kumimoji="0" lang="fr-FR" sz="1600" b="0" i="0" u="none" strike="noStrike" cap="none" normalizeH="0" baseline="0" dirty="0" err="1" smtClean="0">
                <a:ln>
                  <a:noFill/>
                </a:ln>
                <a:solidFill>
                  <a:srgbClr val="0000FF"/>
                </a:solidFill>
                <a:effectLst/>
                <a:latin typeface="Arial" pitchFamily="34" charset="0"/>
                <a:ea typeface="Times New Roman" pitchFamily="18" charset="0"/>
                <a:cs typeface="Times New Roman" pitchFamily="18" charset="0"/>
                <a:hlinkClick r:id="rId4"/>
              </a:rPr>
              <a:t>Space</a:t>
            </a:r>
            <a:r>
              <a:rPr kumimoji="0" lang="fr-FR" sz="1600" b="0" i="0" u="none"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4"/>
              </a:rPr>
              <a:t> </a:t>
            </a:r>
            <a:r>
              <a:rPr kumimoji="0" lang="fr-FR" sz="1600" b="0" i="0" u="none" strike="noStrike" cap="none" normalizeH="0" baseline="0" dirty="0" err="1" smtClean="0">
                <a:ln>
                  <a:noFill/>
                </a:ln>
                <a:solidFill>
                  <a:srgbClr val="0000FF"/>
                </a:solidFill>
                <a:effectLst/>
                <a:latin typeface="Arial" pitchFamily="34" charset="0"/>
                <a:ea typeface="Times New Roman" pitchFamily="18" charset="0"/>
                <a:cs typeface="Times New Roman" pitchFamily="18" charset="0"/>
                <a:hlinkClick r:id="rId4"/>
              </a:rPr>
              <a:t>Telescope</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ZoneTexte 8"/>
          <p:cNvSpPr txBox="1"/>
          <p:nvPr/>
        </p:nvSpPr>
        <p:spPr>
          <a:xfrm>
            <a:off x="4283968" y="2420888"/>
            <a:ext cx="4464496" cy="2677656"/>
          </a:xfrm>
          <a:prstGeom prst="rect">
            <a:avLst/>
          </a:prstGeom>
          <a:noFill/>
        </p:spPr>
        <p:txBody>
          <a:bodyPr wrap="square" rtlCol="0">
            <a:spAutoFit/>
          </a:bodyPr>
          <a:lstStyle/>
          <a:p>
            <a:r>
              <a:rPr lang="fr-FR" sz="2800" dirty="0" smtClean="0"/>
              <a:t>L’ensemble des objets du système solaire sont formés à partir d’un même nuage interstellaire, formé de gaz (99% H et He) et de poussières (</a:t>
            </a:r>
            <a:r>
              <a:rPr lang="fr-FR" sz="2800" dirty="0" err="1" smtClean="0"/>
              <a:t>Si,C,O,Fe,Mg</a:t>
            </a:r>
            <a:r>
              <a:rPr lang="fr-FR" sz="2800" dirty="0" smtClean="0"/>
              <a:t>…)</a:t>
            </a:r>
            <a:endParaRPr lang="fr-FR"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836712"/>
            <a:ext cx="8229600" cy="1143000"/>
          </a:xfrm>
        </p:spPr>
        <p:txBody>
          <a:bodyPr>
            <a:noAutofit/>
          </a:bodyPr>
          <a:lstStyle/>
          <a:p>
            <a:r>
              <a:rPr lang="fr-FR" sz="3200" dirty="0" smtClean="0">
                <a:solidFill>
                  <a:schemeClr val="accent5">
                    <a:lumMod val="75000"/>
                  </a:schemeClr>
                </a:solidFill>
              </a:rPr>
              <a:t>Du nuage protostellaire aux objets du système solaire</a:t>
            </a:r>
            <a:endParaRPr lang="fr-FR" sz="3200" dirty="0">
              <a:solidFill>
                <a:schemeClr val="accent5">
                  <a:lumMod val="75000"/>
                </a:schemeClr>
              </a:solidFill>
            </a:endParaRPr>
          </a:p>
        </p:txBody>
      </p:sp>
      <p:pic>
        <p:nvPicPr>
          <p:cNvPr id="15362" name="Picture 2" descr="Formation du système solaire: des poussières aux planètes"/>
          <p:cNvPicPr>
            <a:picLocks noChangeAspect="1" noChangeArrowheads="1"/>
          </p:cNvPicPr>
          <p:nvPr/>
        </p:nvPicPr>
        <p:blipFill>
          <a:blip r:embed="rId2" cstate="print"/>
          <a:srcRect/>
          <a:stretch>
            <a:fillRect/>
          </a:stretch>
        </p:blipFill>
        <p:spPr bwMode="auto">
          <a:xfrm>
            <a:off x="395536" y="1628800"/>
            <a:ext cx="3312368" cy="4863886"/>
          </a:xfrm>
          <a:prstGeom prst="rect">
            <a:avLst/>
          </a:prstGeom>
          <a:noFill/>
        </p:spPr>
      </p:pic>
      <p:sp>
        <p:nvSpPr>
          <p:cNvPr id="5" name="ZoneTexte 4"/>
          <p:cNvSpPr txBox="1"/>
          <p:nvPr/>
        </p:nvSpPr>
        <p:spPr>
          <a:xfrm>
            <a:off x="4211960" y="1988840"/>
            <a:ext cx="4716016" cy="4678204"/>
          </a:xfrm>
          <a:prstGeom prst="rect">
            <a:avLst/>
          </a:prstGeom>
          <a:noFill/>
        </p:spPr>
        <p:txBody>
          <a:bodyPr wrap="square" rtlCol="0">
            <a:spAutoFit/>
          </a:bodyPr>
          <a:lstStyle/>
          <a:p>
            <a:pPr>
              <a:buFont typeface="Arial" pitchFamily="34" charset="0"/>
              <a:buChar char="•"/>
            </a:pPr>
            <a:r>
              <a:rPr lang="fr-FR" sz="2800" dirty="0" smtClean="0"/>
              <a:t>Effondrement gravitaire à l’origine du soleil (et des planètes géantes avec un mécanisme légèrement différents)</a:t>
            </a:r>
          </a:p>
          <a:p>
            <a:pPr>
              <a:buFont typeface="Arial" pitchFamily="34" charset="0"/>
              <a:buChar char="•"/>
            </a:pPr>
            <a:r>
              <a:rPr lang="fr-FR" sz="2800" dirty="0" smtClean="0"/>
              <a:t>Accrétion des planètes telluriques par agglomération de particules, puis d’objets de tailles croissantes: des poussières aux planètes!</a:t>
            </a:r>
          </a:p>
          <a:p>
            <a:endParaRPr lang="fr-FR" dirty="0"/>
          </a:p>
        </p:txBody>
      </p:sp>
      <p:sp>
        <p:nvSpPr>
          <p:cNvPr id="7" name="Titre 1"/>
          <p:cNvSpPr txBox="1">
            <a:spLocks/>
          </p:cNvSpPr>
          <p:nvPr/>
        </p:nvSpPr>
        <p:spPr>
          <a:xfrm>
            <a:off x="0" y="0"/>
            <a:ext cx="9144000" cy="85010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dirty="0" smtClean="0">
                <a:ln>
                  <a:noFill/>
                </a:ln>
                <a:solidFill>
                  <a:schemeClr val="accent3">
                    <a:lumMod val="75000"/>
                  </a:schemeClr>
                </a:solidFill>
                <a:effectLst/>
                <a:uLnTx/>
                <a:uFillTx/>
                <a:latin typeface="+mj-lt"/>
                <a:ea typeface="+mj-ea"/>
                <a:cs typeface="+mj-cs"/>
              </a:rPr>
              <a:t>Accrétion</a:t>
            </a:r>
            <a:r>
              <a:rPr kumimoji="0" lang="fr-FR" sz="4400" b="1" i="0" u="none" strike="noStrike" kern="1200" cap="none" spc="0" normalizeH="0" baseline="0" noProof="0" dirty="0" smtClean="0">
                <a:ln>
                  <a:noFill/>
                </a:ln>
                <a:solidFill>
                  <a:schemeClr val="accent3">
                    <a:lumMod val="75000"/>
                  </a:schemeClr>
                </a:solidFill>
                <a:effectLst/>
                <a:uLnTx/>
                <a:uFillTx/>
                <a:latin typeface="+mj-lt"/>
                <a:ea typeface="+mj-ea"/>
                <a:cs typeface="+mj-cs"/>
              </a:rPr>
              <a:t> </a:t>
            </a:r>
            <a:r>
              <a:rPr lang="fr-FR" sz="3600" b="1" dirty="0" smtClean="0">
                <a:solidFill>
                  <a:schemeClr val="accent3">
                    <a:lumMod val="75000"/>
                  </a:schemeClr>
                </a:solidFill>
                <a:latin typeface="+mj-lt"/>
                <a:ea typeface="+mj-ea"/>
                <a:cs typeface="+mj-cs"/>
              </a:rPr>
              <a:t>et différenciation de la Terre</a:t>
            </a:r>
            <a:endParaRPr lang="fr-FR" sz="3600" b="1" dirty="0">
              <a:solidFill>
                <a:schemeClr val="accent3">
                  <a:lumMod val="75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ette image représentant l'accrétion au sein d'une nébuleuse nous laisse imaginer le Big Crunch. Le Big Crunch pouvant en effet être considéré comme une accrétion puissance 1000 !!!"/>
          <p:cNvPicPr>
            <a:picLocks noChangeAspect="1" noChangeArrowheads="1"/>
          </p:cNvPicPr>
          <p:nvPr/>
        </p:nvPicPr>
        <p:blipFill>
          <a:blip r:embed="rId2" cstate="print"/>
          <a:srcRect/>
          <a:stretch>
            <a:fillRect/>
          </a:stretch>
        </p:blipFill>
        <p:spPr bwMode="auto">
          <a:xfrm>
            <a:off x="251520" y="1340768"/>
            <a:ext cx="4086254" cy="2857520"/>
          </a:xfrm>
          <a:prstGeom prst="rect">
            <a:avLst/>
          </a:prstGeom>
          <a:noFill/>
        </p:spPr>
      </p:pic>
      <p:sp>
        <p:nvSpPr>
          <p:cNvPr id="5" name="ZoneTexte 4"/>
          <p:cNvSpPr txBox="1"/>
          <p:nvPr/>
        </p:nvSpPr>
        <p:spPr>
          <a:xfrm>
            <a:off x="4644008" y="1196752"/>
            <a:ext cx="4248472" cy="3970318"/>
          </a:xfrm>
          <a:prstGeom prst="rect">
            <a:avLst/>
          </a:prstGeom>
          <a:noFill/>
        </p:spPr>
        <p:txBody>
          <a:bodyPr wrap="square" rtlCol="0">
            <a:spAutoFit/>
          </a:bodyPr>
          <a:lstStyle/>
          <a:p>
            <a:pPr algn="just"/>
            <a:r>
              <a:rPr lang="fr-FR" sz="2800" dirty="0" smtClean="0"/>
              <a:t>La Terre, comme Venus et Mars, résulte donc de  l’agrégation il y a 4,5Ga  de gaz,  poussières et autres objets  présents  dans l’environnement du soleil.</a:t>
            </a:r>
          </a:p>
          <a:p>
            <a:pPr algn="just"/>
            <a:r>
              <a:rPr lang="fr-FR" sz="2800" dirty="0" smtClean="0"/>
              <a:t>La Terre est le siège de nombreuses collisions du fait de son attraction.</a:t>
            </a:r>
            <a:endParaRPr lang="fr-FR" sz="2800" dirty="0"/>
          </a:p>
        </p:txBody>
      </p:sp>
      <p:sp>
        <p:nvSpPr>
          <p:cNvPr id="9" name="Titre 1"/>
          <p:cNvSpPr txBox="1">
            <a:spLocks/>
          </p:cNvSpPr>
          <p:nvPr/>
        </p:nvSpPr>
        <p:spPr>
          <a:xfrm>
            <a:off x="0" y="260648"/>
            <a:ext cx="9144000" cy="850106"/>
          </a:xfrm>
          <a:prstGeom prst="rect">
            <a:avLst/>
          </a:prstGeom>
        </p:spPr>
        <p:txBody>
          <a:bodyPr vert="horz" lIns="91440" tIns="45720" rIns="91440" bIns="45720" rtlCol="0" anchor="ctr">
            <a:normAutofit/>
          </a:bodyPr>
          <a:lstStyle/>
          <a:p>
            <a:pPr algn="ctr">
              <a:spcBef>
                <a:spcPct val="0"/>
              </a:spcBef>
              <a:defRPr/>
            </a:pPr>
            <a:r>
              <a:rPr lang="fr-FR" sz="3600" b="1" dirty="0" smtClean="0">
                <a:solidFill>
                  <a:schemeClr val="accent3">
                    <a:lumMod val="75000"/>
                  </a:schemeClr>
                </a:solidFill>
                <a:latin typeface="+mj-lt"/>
                <a:ea typeface="+mj-ea"/>
                <a:cs typeface="+mj-cs"/>
              </a:rPr>
              <a:t>Accrétion et différenciation de la Terre</a:t>
            </a:r>
            <a:endParaRPr lang="fr-FR" sz="3600" b="1" dirty="0">
              <a:solidFill>
                <a:schemeClr val="accent3">
                  <a:lumMod val="75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39552" y="3140968"/>
            <a:ext cx="8208912" cy="3108543"/>
          </a:xfrm>
          <a:prstGeom prst="rect">
            <a:avLst/>
          </a:prstGeom>
          <a:noFill/>
        </p:spPr>
        <p:txBody>
          <a:bodyPr wrap="square" rtlCol="0">
            <a:spAutoFit/>
          </a:bodyPr>
          <a:lstStyle/>
          <a:p>
            <a:pPr algn="just"/>
            <a:r>
              <a:rPr lang="fr-FR" sz="2800" dirty="0" smtClean="0"/>
              <a:t>Différenciation: D’une Terre homogène en fusion (énergie d’accrétion), à une Terre différenciée en couches concentriques selon la densité des éléments.</a:t>
            </a:r>
          </a:p>
          <a:p>
            <a:pPr algn="just"/>
            <a:endParaRPr lang="fr-FR" sz="2800" dirty="0" smtClean="0"/>
          </a:p>
          <a:p>
            <a:pPr algn="just"/>
            <a:r>
              <a:rPr lang="fr-FR" sz="2800" dirty="0" smtClean="0"/>
              <a:t>Les gaz issus du dégazage de la Terre forment l’atmosphère primitive (et l’hydrosphère par condensation de la vapeur d’H</a:t>
            </a:r>
            <a:r>
              <a:rPr lang="fr-FR" sz="2800" baseline="-25000" dirty="0" smtClean="0"/>
              <a:t>2</a:t>
            </a:r>
            <a:r>
              <a:rPr lang="fr-FR" sz="2800" dirty="0" smtClean="0"/>
              <a:t>O, voir suite!).</a:t>
            </a:r>
            <a:endParaRPr lang="fr-FR" sz="2800" dirty="0"/>
          </a:p>
        </p:txBody>
      </p:sp>
      <p:pic>
        <p:nvPicPr>
          <p:cNvPr id="25602" name="Picture 2"/>
          <p:cNvPicPr>
            <a:picLocks noChangeAspect="1" noChangeArrowheads="1"/>
          </p:cNvPicPr>
          <p:nvPr/>
        </p:nvPicPr>
        <p:blipFill>
          <a:blip r:embed="rId2" cstate="print">
            <a:lum bright="-8000" contrast="22000"/>
          </a:blip>
          <a:srcRect/>
          <a:stretch>
            <a:fillRect/>
          </a:stretch>
        </p:blipFill>
        <p:spPr bwMode="auto">
          <a:xfrm>
            <a:off x="1115616" y="1268760"/>
            <a:ext cx="6567488" cy="1773238"/>
          </a:xfrm>
          <a:prstGeom prst="rect">
            <a:avLst/>
          </a:prstGeom>
          <a:noFill/>
          <a:ln w="9525">
            <a:noFill/>
            <a:miter lim="800000"/>
            <a:headEnd/>
            <a:tailEnd/>
          </a:ln>
        </p:spPr>
      </p:pic>
      <p:sp>
        <p:nvSpPr>
          <p:cNvPr id="7" name="Titre 1"/>
          <p:cNvSpPr txBox="1">
            <a:spLocks/>
          </p:cNvSpPr>
          <p:nvPr/>
        </p:nvSpPr>
        <p:spPr>
          <a:xfrm>
            <a:off x="0" y="0"/>
            <a:ext cx="9144000" cy="85010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dirty="0" smtClean="0">
                <a:ln>
                  <a:noFill/>
                </a:ln>
                <a:solidFill>
                  <a:schemeClr val="accent3">
                    <a:lumMod val="75000"/>
                  </a:schemeClr>
                </a:solidFill>
                <a:effectLst/>
                <a:uLnTx/>
                <a:uFillTx/>
                <a:latin typeface="+mj-lt"/>
                <a:ea typeface="+mj-ea"/>
                <a:cs typeface="+mj-cs"/>
              </a:rPr>
              <a:t>Accrétion et différenciation de la Terre</a:t>
            </a:r>
            <a:endParaRPr kumimoji="0" lang="fr-FR" sz="3600" b="1" i="0" u="none" strike="noStrike" kern="1200" cap="none" spc="0" normalizeH="0" baseline="0" noProof="0" dirty="0">
              <a:ln>
                <a:noFill/>
              </a:ln>
              <a:solidFill>
                <a:schemeClr val="accent3">
                  <a:lumMod val="75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t1.gstatic.com/images?q=tbn:ANd9GcQDeqgCUXdNG9enaoIg6F8YChX1N_DeqBB4dNVUpymPVlfuipHQ"/>
          <p:cNvPicPr>
            <a:picLocks noChangeAspect="1" noChangeArrowheads="1"/>
          </p:cNvPicPr>
          <p:nvPr/>
        </p:nvPicPr>
        <p:blipFill>
          <a:blip r:embed="rId2" cstate="print"/>
          <a:srcRect l="22386" r="6726"/>
          <a:stretch>
            <a:fillRect/>
          </a:stretch>
        </p:blipFill>
        <p:spPr bwMode="auto">
          <a:xfrm>
            <a:off x="6732240" y="2924943"/>
            <a:ext cx="2411760" cy="2548141"/>
          </a:xfrm>
          <a:prstGeom prst="rect">
            <a:avLst/>
          </a:prstGeom>
          <a:noFill/>
        </p:spPr>
      </p:pic>
      <p:sp>
        <p:nvSpPr>
          <p:cNvPr id="26625" name="Rectangle 1"/>
          <p:cNvSpPr>
            <a:spLocks noChangeArrowheads="1"/>
          </p:cNvSpPr>
          <p:nvPr/>
        </p:nvSpPr>
        <p:spPr bwMode="auto">
          <a:xfrm>
            <a:off x="0" y="908720"/>
            <a:ext cx="9144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fr-FR" sz="2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L’atmosphère primitive</a:t>
            </a:r>
            <a:r>
              <a:rPr kumimoji="0" lang="fr-FR" sz="24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fr-FR"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 issue du dégazage de la Terre initiale. </a:t>
            </a:r>
            <a:r>
              <a:rPr kumimoji="0" lang="fr-FR" sz="24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Elle  est donc formée des éléments les moins denses</a:t>
            </a:r>
            <a:r>
              <a:rPr kumimoji="0" lang="fr-FR"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hydrogène (H), </a:t>
            </a:r>
            <a:r>
              <a:rPr lang="fr-FR" sz="2400" dirty="0" smtClean="0">
                <a:latin typeface="Arial" pitchFamily="34" charset="0"/>
                <a:ea typeface="Times New Roman" pitchFamily="18" charset="0"/>
                <a:cs typeface="Arial" pitchFamily="34" charset="0"/>
              </a:rPr>
              <a:t>hélium (He) </a:t>
            </a:r>
            <a:r>
              <a:rPr kumimoji="0" lang="fr-FR"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argon (Ar), azote (N), néon (Ne))… </a:t>
            </a:r>
            <a:r>
              <a:rPr kumimoji="0" lang="fr-FR"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et autres gaz identifiés par la suite</a:t>
            </a:r>
            <a:endParaRPr kumimoji="0" lang="fr-FR"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0"/>
          <p:cNvSpPr/>
          <p:nvPr/>
        </p:nvSpPr>
        <p:spPr>
          <a:xfrm>
            <a:off x="179512" y="2708920"/>
            <a:ext cx="6444208" cy="3447098"/>
          </a:xfrm>
          <a:prstGeom prst="rect">
            <a:avLst/>
          </a:prstGeom>
        </p:spPr>
        <p:txBody>
          <a:bodyPr wrap="square">
            <a:spAutoFit/>
          </a:bodyPr>
          <a:lstStyle/>
          <a:p>
            <a:pPr lvl="0" algn="just" eaLnBrk="0" fontAlgn="base" hangingPunct="0">
              <a:spcBef>
                <a:spcPct val="0"/>
              </a:spcBef>
              <a:spcAft>
                <a:spcPct val="0"/>
              </a:spcAft>
            </a:pPr>
            <a:r>
              <a:rPr lang="fr-FR" sz="2200" b="1" u="sng" dirty="0" smtClean="0">
                <a:latin typeface="Arial" pitchFamily="34" charset="0"/>
                <a:ea typeface="Times New Roman" pitchFamily="18" charset="0"/>
                <a:cs typeface="Arial" pitchFamily="34" charset="0"/>
              </a:rPr>
              <a:t>Rem :</a:t>
            </a:r>
            <a:r>
              <a:rPr lang="fr-FR" sz="2200" dirty="0" smtClean="0">
                <a:latin typeface="Arial" pitchFamily="34" charset="0"/>
                <a:ea typeface="Times New Roman" pitchFamily="18" charset="0"/>
                <a:cs typeface="Arial" pitchFamily="34" charset="0"/>
              </a:rPr>
              <a:t> Certains gaz se sont accumulés </a:t>
            </a:r>
            <a:r>
              <a:rPr lang="fr-FR" sz="2200" b="1" dirty="0" smtClean="0">
                <a:latin typeface="Arial" pitchFamily="34" charset="0"/>
                <a:ea typeface="Times New Roman" pitchFamily="18" charset="0"/>
                <a:cs typeface="Arial" pitchFamily="34" charset="0"/>
              </a:rPr>
              <a:t>très transitoirement dans l’atmosphère primitive</a:t>
            </a:r>
            <a:r>
              <a:rPr lang="fr-FR" sz="2200" dirty="0" smtClean="0">
                <a:latin typeface="Arial" pitchFamily="34" charset="0"/>
                <a:ea typeface="Times New Roman" pitchFamily="18" charset="0"/>
                <a:cs typeface="Arial" pitchFamily="34" charset="0"/>
              </a:rPr>
              <a:t>. C’est  le cas de l’H et He (Hydrogène et l’Hélium). Ces gaz, très peu denses ont été balayés par  les vents solaires. La masse de la Terre était insuffisante pour les conserver dans son atmosphère ces gaz légers. En environ 100 Ma H et He avaient quasiment disparu de l’atmosphère primitive. </a:t>
            </a:r>
          </a:p>
          <a:p>
            <a:pPr lvl="0" algn="just" eaLnBrk="0" fontAlgn="base" hangingPunct="0">
              <a:spcBef>
                <a:spcPct val="0"/>
              </a:spcBef>
              <a:spcAft>
                <a:spcPct val="0"/>
              </a:spcAft>
            </a:pPr>
            <a:endParaRPr lang="fr-FR" sz="2000" dirty="0"/>
          </a:p>
        </p:txBody>
      </p:sp>
      <p:sp>
        <p:nvSpPr>
          <p:cNvPr id="12" name="Rectangle 11"/>
          <p:cNvSpPr/>
          <p:nvPr/>
        </p:nvSpPr>
        <p:spPr>
          <a:xfrm>
            <a:off x="179512" y="5750004"/>
            <a:ext cx="8964488" cy="1107996"/>
          </a:xfrm>
          <a:prstGeom prst="rect">
            <a:avLst/>
          </a:prstGeom>
        </p:spPr>
        <p:txBody>
          <a:bodyPr wrap="square">
            <a:spAutoFit/>
          </a:bodyPr>
          <a:lstStyle/>
          <a:p>
            <a:pPr algn="just" eaLnBrk="0" fontAlgn="base" hangingPunct="0">
              <a:spcBef>
                <a:spcPct val="0"/>
              </a:spcBef>
              <a:spcAft>
                <a:spcPct val="0"/>
              </a:spcAft>
            </a:pPr>
            <a:r>
              <a:rPr lang="fr-FR" sz="2200" dirty="0" smtClean="0">
                <a:latin typeface="Arial" pitchFamily="34" charset="0"/>
                <a:ea typeface="Times New Roman" pitchFamily="18" charset="0"/>
                <a:cs typeface="Arial" pitchFamily="34" charset="0"/>
              </a:rPr>
              <a:t>D’autres planètes plus lointaines du soleil et plus volumineuses ont conservé des atmosphères riches en H et He : C’est le cas de Saturne et Jupiter</a:t>
            </a:r>
          </a:p>
        </p:txBody>
      </p:sp>
      <p:sp>
        <p:nvSpPr>
          <p:cNvPr id="13" name="Titre 1"/>
          <p:cNvSpPr>
            <a:spLocks noGrp="1"/>
          </p:cNvSpPr>
          <p:nvPr>
            <p:ph type="title"/>
          </p:nvPr>
        </p:nvSpPr>
        <p:spPr>
          <a:xfrm>
            <a:off x="0" y="0"/>
            <a:ext cx="9144000" cy="850106"/>
          </a:xfrm>
        </p:spPr>
        <p:txBody>
          <a:bodyPr>
            <a:normAutofit/>
          </a:bodyPr>
          <a:lstStyle/>
          <a:p>
            <a:r>
              <a:rPr lang="fr-FR" sz="3600" b="1" dirty="0" smtClean="0">
                <a:solidFill>
                  <a:schemeClr val="accent3">
                    <a:lumMod val="75000"/>
                  </a:schemeClr>
                </a:solidFill>
              </a:rPr>
              <a:t>Accrétion</a:t>
            </a:r>
            <a:r>
              <a:rPr lang="fr-FR" b="1" dirty="0" smtClean="0">
                <a:solidFill>
                  <a:schemeClr val="accent3">
                    <a:lumMod val="75000"/>
                  </a:schemeClr>
                </a:solidFill>
              </a:rPr>
              <a:t> et différenciation de la Terre</a:t>
            </a:r>
            <a:endParaRPr lang="fr-FR" b="1" dirty="0">
              <a:solidFill>
                <a:schemeClr val="accent3">
                  <a:lumMod val="75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251520" y="1500174"/>
            <a:ext cx="8568952" cy="3437998"/>
          </a:xfrm>
          <a:prstGeom prst="rect">
            <a:avLst/>
          </a:prstGeom>
          <a:noFill/>
          <a:ln w="9525">
            <a:noFill/>
            <a:miter lim="800000"/>
            <a:headEnd/>
            <a:tailEnd/>
          </a:ln>
          <a:effectLst/>
        </p:spPr>
      </p:pic>
      <p:sp>
        <p:nvSpPr>
          <p:cNvPr id="6" name="Rectangle 5"/>
          <p:cNvSpPr/>
          <p:nvPr/>
        </p:nvSpPr>
        <p:spPr>
          <a:xfrm>
            <a:off x="0" y="5229200"/>
            <a:ext cx="9144000" cy="1384995"/>
          </a:xfrm>
          <a:prstGeom prst="rect">
            <a:avLst/>
          </a:prstGeom>
        </p:spPr>
        <p:txBody>
          <a:bodyPr wrap="square">
            <a:spAutoFit/>
          </a:bodyPr>
          <a:lstStyle/>
          <a:p>
            <a:r>
              <a:rPr lang="fr-FR" sz="2800" dirty="0" smtClean="0"/>
              <a:t>On considère que les gaz atmosphériques ont pu s’accumuler dans l’atmosphère  après la mise en place du champ magnétique terrestre</a:t>
            </a:r>
            <a:endParaRPr lang="fr-FR" sz="2800" dirty="0"/>
          </a:p>
        </p:txBody>
      </p:sp>
      <p:sp>
        <p:nvSpPr>
          <p:cNvPr id="7" name="Rectangle 6"/>
          <p:cNvSpPr/>
          <p:nvPr/>
        </p:nvSpPr>
        <p:spPr>
          <a:xfrm>
            <a:off x="0" y="0"/>
            <a:ext cx="9144000" cy="1200329"/>
          </a:xfrm>
          <a:prstGeom prst="rect">
            <a:avLst/>
          </a:prstGeom>
        </p:spPr>
        <p:txBody>
          <a:bodyPr wrap="square">
            <a:spAutoFit/>
          </a:bodyPr>
          <a:lstStyle/>
          <a:p>
            <a:pPr lvl="0"/>
            <a:r>
              <a:rPr lang="fr-FR" sz="3600" b="1" dirty="0" smtClean="0">
                <a:solidFill>
                  <a:schemeClr val="accent3">
                    <a:lumMod val="75000"/>
                  </a:schemeClr>
                </a:solidFill>
                <a:latin typeface="+mj-lt"/>
                <a:ea typeface="+mj-ea"/>
                <a:cs typeface="+mj-cs"/>
              </a:rPr>
              <a:t>Détermination de la composition de l’atmosphère primitive, de la Terre Hadéenne.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00329"/>
          </a:xfrm>
          <a:prstGeom prst="rect">
            <a:avLst/>
          </a:prstGeom>
        </p:spPr>
        <p:txBody>
          <a:bodyPr wrap="square">
            <a:spAutoFit/>
          </a:bodyPr>
          <a:lstStyle/>
          <a:p>
            <a:pPr lvl="0"/>
            <a:r>
              <a:rPr lang="fr-FR" sz="3600" b="1" dirty="0" smtClean="0">
                <a:solidFill>
                  <a:schemeClr val="accent3">
                    <a:lumMod val="75000"/>
                  </a:schemeClr>
                </a:solidFill>
                <a:latin typeface="+mj-lt"/>
                <a:ea typeface="+mj-ea"/>
                <a:cs typeface="+mj-cs"/>
              </a:rPr>
              <a:t>Détermination de la composition de l’atmosphère primitive, de la Terre Hadéenne. </a:t>
            </a:r>
          </a:p>
        </p:txBody>
      </p:sp>
      <p:sp>
        <p:nvSpPr>
          <p:cNvPr id="7" name="Espace réservé du contenu 3"/>
          <p:cNvSpPr>
            <a:spLocks noGrp="1"/>
          </p:cNvSpPr>
          <p:nvPr>
            <p:ph idx="1"/>
          </p:nvPr>
        </p:nvSpPr>
        <p:spPr>
          <a:xfrm>
            <a:off x="0" y="1412776"/>
            <a:ext cx="5652120" cy="4573560"/>
          </a:xfrm>
          <a:prstGeom prst="rect">
            <a:avLst/>
          </a:prstGeom>
        </p:spPr>
        <p:txBody>
          <a:bodyPr wrap="square">
            <a:spAutoFit/>
          </a:bodyPr>
          <a:lstStyle/>
          <a:p>
            <a:pPr algn="just"/>
            <a:r>
              <a:rPr lang="fr-FR" sz="2800" dirty="0" smtClean="0"/>
              <a:t>L’ Hadéen correspond aux premiers âges de la Terre (4,56 à 3,8 Ga). Le nom de cette période vient de Hadès (dieu grec des enfers). </a:t>
            </a:r>
          </a:p>
          <a:p>
            <a:pPr algn="just"/>
            <a:r>
              <a:rPr lang="fr-FR" sz="2800" dirty="0" smtClean="0"/>
              <a:t>Cette période est marquée par une activité volcanique intense.</a:t>
            </a:r>
          </a:p>
          <a:p>
            <a:pPr algn="just"/>
            <a:r>
              <a:rPr lang="fr-FR" sz="2800" dirty="0" smtClean="0"/>
              <a:t>L’activité volcanique est très élevée et s’accompagne d’un </a:t>
            </a:r>
            <a:r>
              <a:rPr lang="fr-FR" sz="2800" b="1" dirty="0" smtClean="0"/>
              <a:t>dégazage permettant la formation de </a:t>
            </a:r>
            <a:r>
              <a:rPr lang="fr-FR" sz="2800" b="1" dirty="0" smtClean="0">
                <a:solidFill>
                  <a:srgbClr val="FF0000"/>
                </a:solidFill>
              </a:rPr>
              <a:t>l’atmosphère primitive  terrestre.</a:t>
            </a:r>
            <a:endParaRPr lang="fr-FR" sz="2800" dirty="0">
              <a:solidFill>
                <a:srgbClr val="FF0000"/>
              </a:solidFill>
            </a:endParaRPr>
          </a:p>
        </p:txBody>
      </p:sp>
      <p:pic>
        <p:nvPicPr>
          <p:cNvPr id="28674" name="Picture 2" descr="http://t0.gstatic.com/images?q=tbn:ANd9GcTJRT6SaIQM188_pHvVaaH4GT48rkpB4fSq78dIgh7w3wumlIof"/>
          <p:cNvPicPr>
            <a:picLocks noChangeAspect="1" noChangeArrowheads="1"/>
          </p:cNvPicPr>
          <p:nvPr/>
        </p:nvPicPr>
        <p:blipFill>
          <a:blip r:embed="rId2" cstate="print"/>
          <a:srcRect/>
          <a:stretch>
            <a:fillRect/>
          </a:stretch>
        </p:blipFill>
        <p:spPr bwMode="auto">
          <a:xfrm>
            <a:off x="5726165" y="2132856"/>
            <a:ext cx="3417835" cy="266429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1052</TotalTime>
  <Words>1485</Words>
  <Application>Microsoft Office PowerPoint</Application>
  <PresentationFormat>Affichage à l'écran (4:3)</PresentationFormat>
  <Paragraphs>140</Paragraphs>
  <Slides>27</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27</vt:i4>
      </vt:variant>
    </vt:vector>
  </HeadingPairs>
  <TitlesOfParts>
    <vt:vector size="29" baseType="lpstr">
      <vt:lpstr>Thème Office</vt:lpstr>
      <vt:lpstr>Image bitmap</vt:lpstr>
      <vt:lpstr>Diapositive 1</vt:lpstr>
      <vt:lpstr>I) Formation et composition de la Terre primitive </vt:lpstr>
      <vt:lpstr>Accrétion et différenciation de la Terre</vt:lpstr>
      <vt:lpstr>Du nuage protostellaire aux objets du système solaire</vt:lpstr>
      <vt:lpstr>Diapositive 5</vt:lpstr>
      <vt:lpstr>Diapositive 6</vt:lpstr>
      <vt:lpstr>Accrétion et différenciation de la Terre</vt:lpstr>
      <vt:lpstr>Diapositive 8</vt:lpstr>
      <vt:lpstr>Diapositive 9</vt:lpstr>
      <vt:lpstr>Diapositive 10</vt:lpstr>
      <vt:lpstr>Détermination de la composition de l’atmosphère primitive, de la Terre Hadéenne. </vt:lpstr>
      <vt:lpstr>Diapositive 12</vt:lpstr>
      <vt:lpstr>Diapositive 13</vt:lpstr>
      <vt:lpstr>Une évolution particulière de l’atmosphère terrestre</vt:lpstr>
      <vt:lpstr>Une évolution particulière de l’atmosphère terrestre</vt:lpstr>
      <vt:lpstr>Les étapes de l’évolution de l’atmosphère</vt:lpstr>
      <vt:lpstr>L’origine de la réduction de la quantité d’eau atmosphérique</vt:lpstr>
      <vt:lpstr>L’origine de la réduction de la quantité de CO2 atmosphérique</vt:lpstr>
      <vt:lpstr>L’origine de la réduction de la quantité de CO2 atmosphérique</vt:lpstr>
      <vt:lpstr>Dégagement d’O2 et oxygénation progressive de l’atmosphère.</vt:lpstr>
      <vt:lpstr>Dégagement d’O2 et oxygénation progressive de l’atmosphère.</vt:lpstr>
      <vt:lpstr>Dégagement d’O2 et oxygénation progressive de l’atmosphère.</vt:lpstr>
      <vt:lpstr>Dégagement d’O2 et oxygénation progressive de l’atmosphère.</vt:lpstr>
      <vt:lpstr>Dégagement d’O2 et oxygénation progressive de l’atmosphère.</vt:lpstr>
      <vt:lpstr>Dégagement d’O2 et oxygénation progressive de l’atmosphère.</vt:lpstr>
      <vt:lpstr>Dégagement d’O2 et oxygénation progressive de l’atmosphère.</vt:lpstr>
      <vt:lpstr>Dégagement d’O2 et oxygénation progressive de l’atmosphère.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ghislaine</dc:creator>
  <cp:lastModifiedBy>ghislaine</cp:lastModifiedBy>
  <cp:revision>44</cp:revision>
  <dcterms:created xsi:type="dcterms:W3CDTF">2013-05-02T16:40:09Z</dcterms:created>
  <dcterms:modified xsi:type="dcterms:W3CDTF">2013-06-02T15:20:34Z</dcterms:modified>
</cp:coreProperties>
</file>